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49"/>
  </p:notesMasterIdLst>
  <p:sldIdLst>
    <p:sldId id="340" r:id="rId2"/>
    <p:sldId id="272" r:id="rId3"/>
    <p:sldId id="341" r:id="rId4"/>
    <p:sldId id="322" r:id="rId5"/>
    <p:sldId id="273" r:id="rId6"/>
    <p:sldId id="313" r:id="rId7"/>
    <p:sldId id="315" r:id="rId8"/>
    <p:sldId id="314" r:id="rId9"/>
    <p:sldId id="317" r:id="rId10"/>
    <p:sldId id="321" r:id="rId11"/>
    <p:sldId id="316" r:id="rId12"/>
    <p:sldId id="259" r:id="rId13"/>
    <p:sldId id="280" r:id="rId14"/>
    <p:sldId id="281" r:id="rId15"/>
    <p:sldId id="364" r:id="rId16"/>
    <p:sldId id="282" r:id="rId17"/>
    <p:sldId id="283" r:id="rId18"/>
    <p:sldId id="363" r:id="rId19"/>
    <p:sldId id="323" r:id="rId20"/>
    <p:sldId id="367" r:id="rId21"/>
    <p:sldId id="368" r:id="rId22"/>
    <p:sldId id="310" r:id="rId23"/>
    <p:sldId id="339" r:id="rId24"/>
    <p:sldId id="369" r:id="rId25"/>
    <p:sldId id="308" r:id="rId26"/>
    <p:sldId id="327" r:id="rId27"/>
    <p:sldId id="325" r:id="rId28"/>
    <p:sldId id="370" r:id="rId29"/>
    <p:sldId id="328" r:id="rId30"/>
    <p:sldId id="329" r:id="rId31"/>
    <p:sldId id="365" r:id="rId32"/>
    <p:sldId id="330" r:id="rId33"/>
    <p:sldId id="331" r:id="rId34"/>
    <p:sldId id="318" r:id="rId35"/>
    <p:sldId id="319" r:id="rId36"/>
    <p:sldId id="336" r:id="rId37"/>
    <p:sldId id="337" r:id="rId38"/>
    <p:sldId id="338" r:id="rId39"/>
    <p:sldId id="371" r:id="rId40"/>
    <p:sldId id="539" r:id="rId41"/>
    <p:sldId id="540" r:id="rId42"/>
    <p:sldId id="424" r:id="rId43"/>
    <p:sldId id="333" r:id="rId44"/>
    <p:sldId id="361" r:id="rId45"/>
    <p:sldId id="324" r:id="rId46"/>
    <p:sldId id="362" r:id="rId47"/>
    <p:sldId id="263" r:id="rId4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314D"/>
    <a:srgbClr val="CC3300"/>
    <a:srgbClr val="C0C0C0"/>
    <a:srgbClr val="B2B2B2"/>
    <a:srgbClr val="000066"/>
    <a:srgbClr val="000099"/>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03"/>
    <p:restoredTop sz="94620"/>
  </p:normalViewPr>
  <p:slideViewPr>
    <p:cSldViewPr>
      <p:cViewPr varScale="1">
        <p:scale>
          <a:sx n="113" d="100"/>
          <a:sy n="113" d="100"/>
        </p:scale>
        <p:origin x="184" y="26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20.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AA4B79-0D4B-4CD5-A61A-1951F39B0ED9}" type="doc">
      <dgm:prSet loTypeId="urn:microsoft.com/office/officeart/2005/8/layout/process1" loCatId="process" qsTypeId="urn:microsoft.com/office/officeart/2005/8/quickstyle/simple1" qsCatId="simple" csTypeId="urn:microsoft.com/office/officeart/2005/8/colors/accent0_2" csCatId="mainScheme" phldr="1"/>
      <dgm:spPr/>
    </dgm:pt>
    <dgm:pt modelId="{DBCE80D1-C3AD-4F62-8615-27EB4A218D5B}">
      <dgm:prSet phldrT="[Text]">
        <dgm:style>
          <a:lnRef idx="2">
            <a:schemeClr val="dk1"/>
          </a:lnRef>
          <a:fillRef idx="1">
            <a:schemeClr val="lt1"/>
          </a:fillRef>
          <a:effectRef idx="0">
            <a:schemeClr val="dk1"/>
          </a:effectRef>
          <a:fontRef idx="minor">
            <a:schemeClr val="dk1"/>
          </a:fontRef>
        </dgm:style>
      </dgm:prSet>
      <dgm:spPr/>
      <dgm:t>
        <a:bodyPr/>
        <a:lstStyle/>
        <a:p>
          <a:r>
            <a:rPr lang="en-US" dirty="0"/>
            <a:t>OZONE</a:t>
          </a:r>
        </a:p>
      </dgm:t>
    </dgm:pt>
    <dgm:pt modelId="{29FF131F-20A3-4CEC-8E4C-9504DD25D023}" type="parTrans" cxnId="{AC229E70-2EDD-4277-943F-7BCD43C20DBC}">
      <dgm:prSet/>
      <dgm:spPr/>
      <dgm:t>
        <a:bodyPr/>
        <a:lstStyle/>
        <a:p>
          <a:endParaRPr lang="en-US"/>
        </a:p>
      </dgm:t>
    </dgm:pt>
    <dgm:pt modelId="{534C2690-5910-4FF6-8B83-A2A0164C1DD2}" type="sibTrans" cxnId="{AC229E70-2EDD-4277-943F-7BCD43C20DBC}">
      <dgm:prSet/>
      <dgm:spPr/>
      <dgm:t>
        <a:bodyPr/>
        <a:lstStyle/>
        <a:p>
          <a:endParaRPr lang="en-US"/>
        </a:p>
      </dgm:t>
    </dgm:pt>
    <dgm:pt modelId="{AA6C4A76-3523-47EF-B993-08F33D3D07D5}">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BAF</a:t>
          </a:r>
          <a:endParaRPr lang="en-US" dirty="0"/>
        </a:p>
      </dgm:t>
    </dgm:pt>
    <dgm:pt modelId="{A472CBC8-F243-4C4A-B225-90C304B9CA28}" type="parTrans" cxnId="{B47C24C6-BFBE-4104-BA3A-447512D49232}">
      <dgm:prSet/>
      <dgm:spPr/>
      <dgm:t>
        <a:bodyPr/>
        <a:lstStyle/>
        <a:p>
          <a:endParaRPr lang="en-US"/>
        </a:p>
      </dgm:t>
    </dgm:pt>
    <dgm:pt modelId="{EFE1A6BD-E9EE-43D1-840A-E3143ECE3864}" type="sibTrans" cxnId="{B47C24C6-BFBE-4104-BA3A-447512D49232}">
      <dgm:prSet/>
      <dgm:spPr/>
      <dgm:t>
        <a:bodyPr/>
        <a:lstStyle/>
        <a:p>
          <a:endParaRPr lang="en-US"/>
        </a:p>
      </dgm:t>
    </dgm:pt>
    <dgm:pt modelId="{4B25A54C-FB15-49F7-A989-4F4511108C1E}">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UF</a:t>
          </a:r>
          <a:endParaRPr lang="en-US" dirty="0"/>
        </a:p>
      </dgm:t>
    </dgm:pt>
    <dgm:pt modelId="{1FA4A0A8-84B8-41E1-B251-E1D021848EF8}" type="parTrans" cxnId="{A2EF7D36-D188-4925-8F0D-EE5CF1975D17}">
      <dgm:prSet/>
      <dgm:spPr/>
      <dgm:t>
        <a:bodyPr/>
        <a:lstStyle/>
        <a:p>
          <a:endParaRPr lang="en-US"/>
        </a:p>
      </dgm:t>
    </dgm:pt>
    <dgm:pt modelId="{04564C7E-8892-48CB-834F-1B00A6440935}" type="sibTrans" cxnId="{A2EF7D36-D188-4925-8F0D-EE5CF1975D17}">
      <dgm:prSet/>
      <dgm:spPr/>
      <dgm:t>
        <a:bodyPr/>
        <a:lstStyle/>
        <a:p>
          <a:endParaRPr lang="en-US"/>
        </a:p>
      </dgm:t>
    </dgm:pt>
    <dgm:pt modelId="{251EEECA-7442-4804-82CF-0A886B003D2B}">
      <dgm:prSet phldrT="[Text]">
        <dgm:style>
          <a:lnRef idx="2">
            <a:schemeClr val="dk1"/>
          </a:lnRef>
          <a:fillRef idx="1">
            <a:schemeClr val="lt1"/>
          </a:fillRef>
          <a:effectRef idx="0">
            <a:schemeClr val="dk1"/>
          </a:effectRef>
          <a:fontRef idx="minor">
            <a:schemeClr val="dk1"/>
          </a:fontRef>
        </dgm:style>
      </dgm:prSet>
      <dgm:spPr/>
      <dgm:t>
        <a:bodyPr/>
        <a:lstStyle/>
        <a:p>
          <a:r>
            <a:rPr lang="en-US" dirty="0" err="1"/>
            <a:t>GAC</a:t>
          </a:r>
          <a:endParaRPr lang="en-US" dirty="0"/>
        </a:p>
      </dgm:t>
    </dgm:pt>
    <dgm:pt modelId="{9896FC14-0A49-4A88-AFD8-7E42402B4950}" type="parTrans" cxnId="{C74A9239-A776-4C08-A3B2-48F0F672E7B1}">
      <dgm:prSet/>
      <dgm:spPr/>
      <dgm:t>
        <a:bodyPr/>
        <a:lstStyle/>
        <a:p>
          <a:endParaRPr lang="en-US"/>
        </a:p>
      </dgm:t>
    </dgm:pt>
    <dgm:pt modelId="{B9411020-1126-4399-A901-C500C99A5637}" type="sibTrans" cxnId="{C74A9239-A776-4C08-A3B2-48F0F672E7B1}">
      <dgm:prSet/>
      <dgm:spPr/>
      <dgm:t>
        <a:bodyPr/>
        <a:lstStyle/>
        <a:p>
          <a:endParaRPr lang="en-US"/>
        </a:p>
      </dgm:t>
    </dgm:pt>
    <dgm:pt modelId="{2E817734-D27A-436D-A3DC-D348F7E1ADC7}">
      <dgm:prSet phldrT="[Text]">
        <dgm:style>
          <a:lnRef idx="2">
            <a:schemeClr val="dk1"/>
          </a:lnRef>
          <a:fillRef idx="1">
            <a:schemeClr val="lt1"/>
          </a:fillRef>
          <a:effectRef idx="0">
            <a:schemeClr val="dk1"/>
          </a:effectRef>
          <a:fontRef idx="minor">
            <a:schemeClr val="dk1"/>
          </a:fontRef>
        </dgm:style>
      </dgm:prSet>
      <dgm:spPr/>
      <dgm:t>
        <a:bodyPr/>
        <a:lstStyle/>
        <a:p>
          <a:r>
            <a:rPr lang="en-US" dirty="0"/>
            <a:t>UV</a:t>
          </a:r>
        </a:p>
      </dgm:t>
    </dgm:pt>
    <dgm:pt modelId="{DC9DD7CC-1BF1-4189-AC47-17BA0F05EBA1}" type="parTrans" cxnId="{94D51E5E-06A4-4F75-8B91-AF8512FA2C90}">
      <dgm:prSet/>
      <dgm:spPr/>
      <dgm:t>
        <a:bodyPr/>
        <a:lstStyle/>
        <a:p>
          <a:endParaRPr lang="en-US"/>
        </a:p>
      </dgm:t>
    </dgm:pt>
    <dgm:pt modelId="{549C538D-4D3C-4A36-865D-DA7939710161}" type="sibTrans" cxnId="{94D51E5E-06A4-4F75-8B91-AF8512FA2C90}">
      <dgm:prSet/>
      <dgm:spPr/>
      <dgm:t>
        <a:bodyPr/>
        <a:lstStyle/>
        <a:p>
          <a:endParaRPr lang="en-US"/>
        </a:p>
      </dgm:t>
    </dgm:pt>
    <dgm:pt modelId="{8114FE01-07D3-418B-924F-022D0A6306CE}">
      <dgm:prSet phldrT="[Text]">
        <dgm:style>
          <a:lnRef idx="2">
            <a:schemeClr val="dk1"/>
          </a:lnRef>
          <a:fillRef idx="1">
            <a:schemeClr val="lt1"/>
          </a:fillRef>
          <a:effectRef idx="0">
            <a:schemeClr val="dk1"/>
          </a:effectRef>
          <a:fontRef idx="minor">
            <a:schemeClr val="dk1"/>
          </a:fontRef>
        </dgm:style>
      </dgm:prSet>
      <dgm:spPr/>
      <dgm:t>
        <a:bodyPr/>
        <a:lstStyle/>
        <a:p>
          <a:r>
            <a:rPr lang="en-US" dirty="0"/>
            <a:t>Cl</a:t>
          </a:r>
          <a:r>
            <a:rPr lang="en-US" baseline="-25000" dirty="0"/>
            <a:t>2</a:t>
          </a:r>
        </a:p>
      </dgm:t>
    </dgm:pt>
    <dgm:pt modelId="{84C44EFF-A194-4DC2-B4AD-EBA1987BDBED}" type="parTrans" cxnId="{B05FC287-BACC-4A1F-B6F6-CDE4D1E52E9B}">
      <dgm:prSet/>
      <dgm:spPr/>
      <dgm:t>
        <a:bodyPr/>
        <a:lstStyle/>
        <a:p>
          <a:endParaRPr lang="en-US"/>
        </a:p>
      </dgm:t>
    </dgm:pt>
    <dgm:pt modelId="{7410529B-4228-4204-A2F0-DC747F8480B4}" type="sibTrans" cxnId="{B05FC287-BACC-4A1F-B6F6-CDE4D1E52E9B}">
      <dgm:prSet/>
      <dgm:spPr/>
      <dgm:t>
        <a:bodyPr/>
        <a:lstStyle/>
        <a:p>
          <a:endParaRPr lang="en-US"/>
        </a:p>
      </dgm:t>
    </dgm:pt>
    <dgm:pt modelId="{536335C1-F4DB-4364-ABB1-7211E750E14F}" type="pres">
      <dgm:prSet presAssocID="{2CAA4B79-0D4B-4CD5-A61A-1951F39B0ED9}" presName="Name0" presStyleCnt="0">
        <dgm:presLayoutVars>
          <dgm:dir/>
          <dgm:resizeHandles val="exact"/>
        </dgm:presLayoutVars>
      </dgm:prSet>
      <dgm:spPr/>
    </dgm:pt>
    <dgm:pt modelId="{527BB837-A4CD-4BF4-94E7-1606D03FE7F6}" type="pres">
      <dgm:prSet presAssocID="{DBCE80D1-C3AD-4F62-8615-27EB4A218D5B}" presName="node" presStyleLbl="node1" presStyleIdx="0" presStyleCnt="6">
        <dgm:presLayoutVars>
          <dgm:bulletEnabled val="1"/>
        </dgm:presLayoutVars>
      </dgm:prSet>
      <dgm:spPr/>
    </dgm:pt>
    <dgm:pt modelId="{C6A7CEEC-8B03-47FA-B41B-A4874BC66BB7}" type="pres">
      <dgm:prSet presAssocID="{534C2690-5910-4FF6-8B83-A2A0164C1DD2}" presName="sibTrans" presStyleLbl="sibTrans2D1" presStyleIdx="0" presStyleCnt="5"/>
      <dgm:spPr/>
    </dgm:pt>
    <dgm:pt modelId="{A91C39D0-5079-46CA-8B70-D5619AEC089F}" type="pres">
      <dgm:prSet presAssocID="{534C2690-5910-4FF6-8B83-A2A0164C1DD2}" presName="connectorText" presStyleLbl="sibTrans2D1" presStyleIdx="0" presStyleCnt="5"/>
      <dgm:spPr/>
    </dgm:pt>
    <dgm:pt modelId="{C301C9F9-E748-41D8-B354-8864617F438B}" type="pres">
      <dgm:prSet presAssocID="{AA6C4A76-3523-47EF-B993-08F33D3D07D5}" presName="node" presStyleLbl="node1" presStyleIdx="1" presStyleCnt="6">
        <dgm:presLayoutVars>
          <dgm:bulletEnabled val="1"/>
        </dgm:presLayoutVars>
      </dgm:prSet>
      <dgm:spPr/>
    </dgm:pt>
    <dgm:pt modelId="{C1781E93-9613-42C9-83A1-55AF11499F7A}" type="pres">
      <dgm:prSet presAssocID="{EFE1A6BD-E9EE-43D1-840A-E3143ECE3864}" presName="sibTrans" presStyleLbl="sibTrans2D1" presStyleIdx="1" presStyleCnt="5"/>
      <dgm:spPr/>
    </dgm:pt>
    <dgm:pt modelId="{16670754-FECB-42D4-95CF-8E225AACCE87}" type="pres">
      <dgm:prSet presAssocID="{EFE1A6BD-E9EE-43D1-840A-E3143ECE3864}" presName="connectorText" presStyleLbl="sibTrans2D1" presStyleIdx="1" presStyleCnt="5"/>
      <dgm:spPr/>
    </dgm:pt>
    <dgm:pt modelId="{A58F66E8-92C2-4362-8BC9-683552956FF1}" type="pres">
      <dgm:prSet presAssocID="{4B25A54C-FB15-49F7-A989-4F4511108C1E}" presName="node" presStyleLbl="node1" presStyleIdx="2" presStyleCnt="6">
        <dgm:presLayoutVars>
          <dgm:bulletEnabled val="1"/>
        </dgm:presLayoutVars>
      </dgm:prSet>
      <dgm:spPr/>
    </dgm:pt>
    <dgm:pt modelId="{0169EEE2-5631-4753-BA1F-21DE7BA1B558}" type="pres">
      <dgm:prSet presAssocID="{04564C7E-8892-48CB-834F-1B00A6440935}" presName="sibTrans" presStyleLbl="sibTrans2D1" presStyleIdx="2" presStyleCnt="5"/>
      <dgm:spPr/>
    </dgm:pt>
    <dgm:pt modelId="{471E4584-2298-4D1D-BFDB-CBFCAD205704}" type="pres">
      <dgm:prSet presAssocID="{04564C7E-8892-48CB-834F-1B00A6440935}" presName="connectorText" presStyleLbl="sibTrans2D1" presStyleIdx="2" presStyleCnt="5"/>
      <dgm:spPr/>
    </dgm:pt>
    <dgm:pt modelId="{58AD11BE-878B-4CE1-B17C-F5504A01E12B}" type="pres">
      <dgm:prSet presAssocID="{251EEECA-7442-4804-82CF-0A886B003D2B}" presName="node" presStyleLbl="node1" presStyleIdx="3" presStyleCnt="6">
        <dgm:presLayoutVars>
          <dgm:bulletEnabled val="1"/>
        </dgm:presLayoutVars>
      </dgm:prSet>
      <dgm:spPr/>
    </dgm:pt>
    <dgm:pt modelId="{5192ABA1-76BF-467C-B7E5-A54AF5FDA610}" type="pres">
      <dgm:prSet presAssocID="{B9411020-1126-4399-A901-C500C99A5637}" presName="sibTrans" presStyleLbl="sibTrans2D1" presStyleIdx="3" presStyleCnt="5"/>
      <dgm:spPr/>
    </dgm:pt>
    <dgm:pt modelId="{107A3430-81EC-43D6-8AD7-F0EBE2093074}" type="pres">
      <dgm:prSet presAssocID="{B9411020-1126-4399-A901-C500C99A5637}" presName="connectorText" presStyleLbl="sibTrans2D1" presStyleIdx="3" presStyleCnt="5"/>
      <dgm:spPr/>
    </dgm:pt>
    <dgm:pt modelId="{508582C0-7B5D-40B9-B55E-BFCEA2338F1B}" type="pres">
      <dgm:prSet presAssocID="{2E817734-D27A-436D-A3DC-D348F7E1ADC7}" presName="node" presStyleLbl="node1" presStyleIdx="4" presStyleCnt="6">
        <dgm:presLayoutVars>
          <dgm:bulletEnabled val="1"/>
        </dgm:presLayoutVars>
      </dgm:prSet>
      <dgm:spPr/>
    </dgm:pt>
    <dgm:pt modelId="{D930DC27-3AE4-4F75-8D76-EC610BE80359}" type="pres">
      <dgm:prSet presAssocID="{549C538D-4D3C-4A36-865D-DA7939710161}" presName="sibTrans" presStyleLbl="sibTrans2D1" presStyleIdx="4" presStyleCnt="5"/>
      <dgm:spPr/>
    </dgm:pt>
    <dgm:pt modelId="{258CBE4F-0821-4C55-91A9-BC899F01244D}" type="pres">
      <dgm:prSet presAssocID="{549C538D-4D3C-4A36-865D-DA7939710161}" presName="connectorText" presStyleLbl="sibTrans2D1" presStyleIdx="4" presStyleCnt="5"/>
      <dgm:spPr/>
    </dgm:pt>
    <dgm:pt modelId="{4E01407F-F5FC-4167-891B-D3C85E344AF9}" type="pres">
      <dgm:prSet presAssocID="{8114FE01-07D3-418B-924F-022D0A6306CE}" presName="node" presStyleLbl="node1" presStyleIdx="5" presStyleCnt="6">
        <dgm:presLayoutVars>
          <dgm:bulletEnabled val="1"/>
        </dgm:presLayoutVars>
      </dgm:prSet>
      <dgm:spPr/>
    </dgm:pt>
  </dgm:ptLst>
  <dgm:cxnLst>
    <dgm:cxn modelId="{C94CA303-1E00-4AE0-8C3C-211CE2B8EBB9}" type="presOf" srcId="{4B25A54C-FB15-49F7-A989-4F4511108C1E}" destId="{A58F66E8-92C2-4362-8BC9-683552956FF1}" srcOrd="0" destOrd="0" presId="urn:microsoft.com/office/officeart/2005/8/layout/process1"/>
    <dgm:cxn modelId="{71A84528-0E87-444D-BEFF-77DE885871EC}" type="presOf" srcId="{2E817734-D27A-436D-A3DC-D348F7E1ADC7}" destId="{508582C0-7B5D-40B9-B55E-BFCEA2338F1B}" srcOrd="0" destOrd="0" presId="urn:microsoft.com/office/officeart/2005/8/layout/process1"/>
    <dgm:cxn modelId="{C787542B-FB6B-4387-830E-21E135C99F59}" type="presOf" srcId="{EFE1A6BD-E9EE-43D1-840A-E3143ECE3864}" destId="{16670754-FECB-42D4-95CF-8E225AACCE87}" srcOrd="1" destOrd="0" presId="urn:microsoft.com/office/officeart/2005/8/layout/process1"/>
    <dgm:cxn modelId="{05354F2D-FF8B-4DA6-A996-8877EBA7BCE6}" type="presOf" srcId="{B9411020-1126-4399-A901-C500C99A5637}" destId="{107A3430-81EC-43D6-8AD7-F0EBE2093074}" srcOrd="1" destOrd="0" presId="urn:microsoft.com/office/officeart/2005/8/layout/process1"/>
    <dgm:cxn modelId="{A2EF7D36-D188-4925-8F0D-EE5CF1975D17}" srcId="{2CAA4B79-0D4B-4CD5-A61A-1951F39B0ED9}" destId="{4B25A54C-FB15-49F7-A989-4F4511108C1E}" srcOrd="2" destOrd="0" parTransId="{1FA4A0A8-84B8-41E1-B251-E1D021848EF8}" sibTransId="{04564C7E-8892-48CB-834F-1B00A6440935}"/>
    <dgm:cxn modelId="{C74A9239-A776-4C08-A3B2-48F0F672E7B1}" srcId="{2CAA4B79-0D4B-4CD5-A61A-1951F39B0ED9}" destId="{251EEECA-7442-4804-82CF-0A886B003D2B}" srcOrd="3" destOrd="0" parTransId="{9896FC14-0A49-4A88-AFD8-7E42402B4950}" sibTransId="{B9411020-1126-4399-A901-C500C99A5637}"/>
    <dgm:cxn modelId="{7710063B-A701-4425-95D5-1BF2D34084A8}" type="presOf" srcId="{251EEECA-7442-4804-82CF-0A886B003D2B}" destId="{58AD11BE-878B-4CE1-B17C-F5504A01E12B}" srcOrd="0" destOrd="0" presId="urn:microsoft.com/office/officeart/2005/8/layout/process1"/>
    <dgm:cxn modelId="{14FEAE3E-D0BC-4505-B5DB-B488CB6A1C59}" type="presOf" srcId="{2CAA4B79-0D4B-4CD5-A61A-1951F39B0ED9}" destId="{536335C1-F4DB-4364-ABB1-7211E750E14F}" srcOrd="0" destOrd="0" presId="urn:microsoft.com/office/officeart/2005/8/layout/process1"/>
    <dgm:cxn modelId="{7600EB3E-CB74-47FB-9A43-93BD1939CEA1}" type="presOf" srcId="{B9411020-1126-4399-A901-C500C99A5637}" destId="{5192ABA1-76BF-467C-B7E5-A54AF5FDA610}" srcOrd="0" destOrd="0" presId="urn:microsoft.com/office/officeart/2005/8/layout/process1"/>
    <dgm:cxn modelId="{F9DD2445-AE47-4396-BEED-5AA1EA549D84}" type="presOf" srcId="{549C538D-4D3C-4A36-865D-DA7939710161}" destId="{258CBE4F-0821-4C55-91A9-BC899F01244D}" srcOrd="1" destOrd="0" presId="urn:microsoft.com/office/officeart/2005/8/layout/process1"/>
    <dgm:cxn modelId="{94D51E5E-06A4-4F75-8B91-AF8512FA2C90}" srcId="{2CAA4B79-0D4B-4CD5-A61A-1951F39B0ED9}" destId="{2E817734-D27A-436D-A3DC-D348F7E1ADC7}" srcOrd="4" destOrd="0" parTransId="{DC9DD7CC-1BF1-4189-AC47-17BA0F05EBA1}" sibTransId="{549C538D-4D3C-4A36-865D-DA7939710161}"/>
    <dgm:cxn modelId="{AFED7061-04FD-42E9-8F11-844AF43E1F70}" type="presOf" srcId="{534C2690-5910-4FF6-8B83-A2A0164C1DD2}" destId="{C6A7CEEC-8B03-47FA-B41B-A4874BC66BB7}" srcOrd="0" destOrd="0" presId="urn:microsoft.com/office/officeart/2005/8/layout/process1"/>
    <dgm:cxn modelId="{EA973E6A-4489-4DCF-95EE-CECD80C4EFFA}" type="presOf" srcId="{EFE1A6BD-E9EE-43D1-840A-E3143ECE3864}" destId="{C1781E93-9613-42C9-83A1-55AF11499F7A}" srcOrd="0" destOrd="0" presId="urn:microsoft.com/office/officeart/2005/8/layout/process1"/>
    <dgm:cxn modelId="{AC229E70-2EDD-4277-943F-7BCD43C20DBC}" srcId="{2CAA4B79-0D4B-4CD5-A61A-1951F39B0ED9}" destId="{DBCE80D1-C3AD-4F62-8615-27EB4A218D5B}" srcOrd="0" destOrd="0" parTransId="{29FF131F-20A3-4CEC-8E4C-9504DD25D023}" sibTransId="{534C2690-5910-4FF6-8B83-A2A0164C1DD2}"/>
    <dgm:cxn modelId="{6670E972-9049-47BA-8052-E1C7EF33A06A}" type="presOf" srcId="{DBCE80D1-C3AD-4F62-8615-27EB4A218D5B}" destId="{527BB837-A4CD-4BF4-94E7-1606D03FE7F6}" srcOrd="0" destOrd="0" presId="urn:microsoft.com/office/officeart/2005/8/layout/process1"/>
    <dgm:cxn modelId="{152E6F78-7F1E-447F-88E5-73EC5B9435B1}" type="presOf" srcId="{534C2690-5910-4FF6-8B83-A2A0164C1DD2}" destId="{A91C39D0-5079-46CA-8B70-D5619AEC089F}" srcOrd="1" destOrd="0" presId="urn:microsoft.com/office/officeart/2005/8/layout/process1"/>
    <dgm:cxn modelId="{B05FC287-BACC-4A1F-B6F6-CDE4D1E52E9B}" srcId="{2CAA4B79-0D4B-4CD5-A61A-1951F39B0ED9}" destId="{8114FE01-07D3-418B-924F-022D0A6306CE}" srcOrd="5" destOrd="0" parTransId="{84C44EFF-A194-4DC2-B4AD-EBA1987BDBED}" sibTransId="{7410529B-4228-4204-A2F0-DC747F8480B4}"/>
    <dgm:cxn modelId="{9D5DB58A-9028-4DF4-8D55-D527625A1682}" type="presOf" srcId="{8114FE01-07D3-418B-924F-022D0A6306CE}" destId="{4E01407F-F5FC-4167-891B-D3C85E344AF9}" srcOrd="0" destOrd="0" presId="urn:microsoft.com/office/officeart/2005/8/layout/process1"/>
    <dgm:cxn modelId="{7B6B0DC4-8925-4FB0-8A73-6ED2CC551EF1}" type="presOf" srcId="{AA6C4A76-3523-47EF-B993-08F33D3D07D5}" destId="{C301C9F9-E748-41D8-B354-8864617F438B}" srcOrd="0" destOrd="0" presId="urn:microsoft.com/office/officeart/2005/8/layout/process1"/>
    <dgm:cxn modelId="{B47C24C6-BFBE-4104-BA3A-447512D49232}" srcId="{2CAA4B79-0D4B-4CD5-A61A-1951F39B0ED9}" destId="{AA6C4A76-3523-47EF-B993-08F33D3D07D5}" srcOrd="1" destOrd="0" parTransId="{A472CBC8-F243-4C4A-B225-90C304B9CA28}" sibTransId="{EFE1A6BD-E9EE-43D1-840A-E3143ECE3864}"/>
    <dgm:cxn modelId="{2CB9AAC6-DB66-49CE-AA69-2AD4B9EF18D5}" type="presOf" srcId="{549C538D-4D3C-4A36-865D-DA7939710161}" destId="{D930DC27-3AE4-4F75-8D76-EC610BE80359}" srcOrd="0" destOrd="0" presId="urn:microsoft.com/office/officeart/2005/8/layout/process1"/>
    <dgm:cxn modelId="{163CF9D0-740D-41EE-85F5-B78CD7663550}" type="presOf" srcId="{04564C7E-8892-48CB-834F-1B00A6440935}" destId="{471E4584-2298-4D1D-BFDB-CBFCAD205704}" srcOrd="1" destOrd="0" presId="urn:microsoft.com/office/officeart/2005/8/layout/process1"/>
    <dgm:cxn modelId="{27A04FE9-ABFC-46B2-9DF6-F0492E373702}" type="presOf" srcId="{04564C7E-8892-48CB-834F-1B00A6440935}" destId="{0169EEE2-5631-4753-BA1F-21DE7BA1B558}" srcOrd="0" destOrd="0" presId="urn:microsoft.com/office/officeart/2005/8/layout/process1"/>
    <dgm:cxn modelId="{CA0D25CD-1ED2-4A48-A53C-5DAB2F55F45C}" type="presParOf" srcId="{536335C1-F4DB-4364-ABB1-7211E750E14F}" destId="{527BB837-A4CD-4BF4-94E7-1606D03FE7F6}" srcOrd="0" destOrd="0" presId="urn:microsoft.com/office/officeart/2005/8/layout/process1"/>
    <dgm:cxn modelId="{627E3193-48C6-4185-BBC1-EE24EF9EBF35}" type="presParOf" srcId="{536335C1-F4DB-4364-ABB1-7211E750E14F}" destId="{C6A7CEEC-8B03-47FA-B41B-A4874BC66BB7}" srcOrd="1" destOrd="0" presId="urn:microsoft.com/office/officeart/2005/8/layout/process1"/>
    <dgm:cxn modelId="{E9E4A333-958D-499A-90CB-78DDBBA384C2}" type="presParOf" srcId="{C6A7CEEC-8B03-47FA-B41B-A4874BC66BB7}" destId="{A91C39D0-5079-46CA-8B70-D5619AEC089F}" srcOrd="0" destOrd="0" presId="urn:microsoft.com/office/officeart/2005/8/layout/process1"/>
    <dgm:cxn modelId="{E35CEB50-F6E4-40CE-A614-0A2D7267DB9F}" type="presParOf" srcId="{536335C1-F4DB-4364-ABB1-7211E750E14F}" destId="{C301C9F9-E748-41D8-B354-8864617F438B}" srcOrd="2" destOrd="0" presId="urn:microsoft.com/office/officeart/2005/8/layout/process1"/>
    <dgm:cxn modelId="{EAD277B4-5C83-4332-B1B0-518CF35220C4}" type="presParOf" srcId="{536335C1-F4DB-4364-ABB1-7211E750E14F}" destId="{C1781E93-9613-42C9-83A1-55AF11499F7A}" srcOrd="3" destOrd="0" presId="urn:microsoft.com/office/officeart/2005/8/layout/process1"/>
    <dgm:cxn modelId="{CFF55B96-4648-44AB-AB20-13838832DBE0}" type="presParOf" srcId="{C1781E93-9613-42C9-83A1-55AF11499F7A}" destId="{16670754-FECB-42D4-95CF-8E225AACCE87}" srcOrd="0" destOrd="0" presId="urn:microsoft.com/office/officeart/2005/8/layout/process1"/>
    <dgm:cxn modelId="{34211E82-1F15-49BC-923E-E1534825836A}" type="presParOf" srcId="{536335C1-F4DB-4364-ABB1-7211E750E14F}" destId="{A58F66E8-92C2-4362-8BC9-683552956FF1}" srcOrd="4" destOrd="0" presId="urn:microsoft.com/office/officeart/2005/8/layout/process1"/>
    <dgm:cxn modelId="{BA5637B7-E0F2-46F7-98A7-DA5B2B05EB97}" type="presParOf" srcId="{536335C1-F4DB-4364-ABB1-7211E750E14F}" destId="{0169EEE2-5631-4753-BA1F-21DE7BA1B558}" srcOrd="5" destOrd="0" presId="urn:microsoft.com/office/officeart/2005/8/layout/process1"/>
    <dgm:cxn modelId="{517D452B-6357-4530-9B6B-5A9748E7B77E}" type="presParOf" srcId="{0169EEE2-5631-4753-BA1F-21DE7BA1B558}" destId="{471E4584-2298-4D1D-BFDB-CBFCAD205704}" srcOrd="0" destOrd="0" presId="urn:microsoft.com/office/officeart/2005/8/layout/process1"/>
    <dgm:cxn modelId="{F15C87C2-AB85-4B34-8A52-B3FDF53A22CD}" type="presParOf" srcId="{536335C1-F4DB-4364-ABB1-7211E750E14F}" destId="{58AD11BE-878B-4CE1-B17C-F5504A01E12B}" srcOrd="6" destOrd="0" presId="urn:microsoft.com/office/officeart/2005/8/layout/process1"/>
    <dgm:cxn modelId="{1AA9F988-5DAF-49D8-A9F0-D66446500626}" type="presParOf" srcId="{536335C1-F4DB-4364-ABB1-7211E750E14F}" destId="{5192ABA1-76BF-467C-B7E5-A54AF5FDA610}" srcOrd="7" destOrd="0" presId="urn:microsoft.com/office/officeart/2005/8/layout/process1"/>
    <dgm:cxn modelId="{82BF1922-AEC3-4FDD-9C64-53349A91CE01}" type="presParOf" srcId="{5192ABA1-76BF-467C-B7E5-A54AF5FDA610}" destId="{107A3430-81EC-43D6-8AD7-F0EBE2093074}" srcOrd="0" destOrd="0" presId="urn:microsoft.com/office/officeart/2005/8/layout/process1"/>
    <dgm:cxn modelId="{62DE93E2-FD28-4D31-BEA8-7A444A4F8EB4}" type="presParOf" srcId="{536335C1-F4DB-4364-ABB1-7211E750E14F}" destId="{508582C0-7B5D-40B9-B55E-BFCEA2338F1B}" srcOrd="8" destOrd="0" presId="urn:microsoft.com/office/officeart/2005/8/layout/process1"/>
    <dgm:cxn modelId="{66BFA82C-D02F-491B-AEB8-C01DA9EDB01C}" type="presParOf" srcId="{536335C1-F4DB-4364-ABB1-7211E750E14F}" destId="{D930DC27-3AE4-4F75-8D76-EC610BE80359}" srcOrd="9" destOrd="0" presId="urn:microsoft.com/office/officeart/2005/8/layout/process1"/>
    <dgm:cxn modelId="{D4FC6DAE-CF86-4D68-AB70-B84D0D0D33AC}" type="presParOf" srcId="{D930DC27-3AE4-4F75-8D76-EC610BE80359}" destId="{258CBE4F-0821-4C55-91A9-BC899F01244D}" srcOrd="0" destOrd="0" presId="urn:microsoft.com/office/officeart/2005/8/layout/process1"/>
    <dgm:cxn modelId="{AB88F11A-6A57-4F0B-877B-9E0C2CD8C7B7}" type="presParOf" srcId="{536335C1-F4DB-4364-ABB1-7211E750E14F}" destId="{4E01407F-F5FC-4167-891B-D3C85E344AF9}"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DD0DA5-AA23-4FE4-AB7A-7CDE2840F31F}" type="doc">
      <dgm:prSet loTypeId="urn:microsoft.com/office/officeart/2005/8/layout/hierarchy3" loCatId="list" qsTypeId="urn:microsoft.com/office/officeart/2005/8/quickstyle/simple1" qsCatId="simple" csTypeId="urn:microsoft.com/office/officeart/2005/8/colors/accent0_3" csCatId="mainScheme" phldr="1"/>
      <dgm:spPr/>
      <dgm:t>
        <a:bodyPr/>
        <a:lstStyle/>
        <a:p>
          <a:endParaRPr lang="en-US"/>
        </a:p>
      </dgm:t>
    </dgm:pt>
    <dgm:pt modelId="{BB0958FC-8C1C-4B00-9DE6-1369F192DE30}">
      <dgm:prSet phldrT="[Text]"/>
      <dgm:spPr/>
      <dgm:t>
        <a:bodyPr/>
        <a:lstStyle/>
        <a:p>
          <a:r>
            <a:rPr lang="en-US" dirty="0"/>
            <a:t>Virus</a:t>
          </a:r>
        </a:p>
      </dgm:t>
    </dgm:pt>
    <dgm:pt modelId="{DD7D7652-5C24-4D97-AED2-1473F04947C4}" type="parTrans" cxnId="{E6F92C01-58E5-4CD9-8EC6-F3DD55E1A557}">
      <dgm:prSet/>
      <dgm:spPr/>
      <dgm:t>
        <a:bodyPr/>
        <a:lstStyle/>
        <a:p>
          <a:endParaRPr lang="en-US"/>
        </a:p>
      </dgm:t>
    </dgm:pt>
    <dgm:pt modelId="{F52D8AA3-A6F9-4B18-9601-F2E544F699FC}" type="sibTrans" cxnId="{E6F92C01-58E5-4CD9-8EC6-F3DD55E1A557}">
      <dgm:prSet/>
      <dgm:spPr/>
      <dgm:t>
        <a:bodyPr/>
        <a:lstStyle/>
        <a:p>
          <a:endParaRPr lang="en-US"/>
        </a:p>
      </dgm:t>
    </dgm:pt>
    <dgm:pt modelId="{B3EE9DD4-DE35-4E06-9EBA-B45B92A6D892}">
      <dgm:prSet phldrT="[Text]"/>
      <dgm:spPr/>
      <dgm:t>
        <a:bodyPr/>
        <a:lstStyle/>
        <a:p>
          <a:r>
            <a:rPr lang="en-US" i="1" dirty="0"/>
            <a:t>Giardia</a:t>
          </a:r>
        </a:p>
      </dgm:t>
    </dgm:pt>
    <dgm:pt modelId="{8CBAFEF1-7F1E-41A0-9674-873E17AAA3DC}" type="parTrans" cxnId="{C77CFA39-5649-406C-BBC7-269DD293831B}">
      <dgm:prSet/>
      <dgm:spPr/>
      <dgm:t>
        <a:bodyPr/>
        <a:lstStyle/>
        <a:p>
          <a:endParaRPr lang="en-US"/>
        </a:p>
      </dgm:t>
    </dgm:pt>
    <dgm:pt modelId="{46A3B56A-F40F-45C7-AD7B-4DFFDCA3D73F}" type="sibTrans" cxnId="{C77CFA39-5649-406C-BBC7-269DD293831B}">
      <dgm:prSet/>
      <dgm:spPr/>
      <dgm:t>
        <a:bodyPr/>
        <a:lstStyle/>
        <a:p>
          <a:endParaRPr lang="en-US"/>
        </a:p>
      </dgm:t>
    </dgm:pt>
    <dgm:pt modelId="{1ED7C6C4-F4F9-4F46-86ED-7272EF2E80B8}">
      <dgm:prSet phldrT="[Text]"/>
      <dgm:spPr/>
      <dgm:t>
        <a:bodyPr/>
        <a:lstStyle/>
        <a:p>
          <a:r>
            <a:rPr lang="en-US" i="1" dirty="0"/>
            <a:t>Crypto</a:t>
          </a:r>
        </a:p>
      </dgm:t>
    </dgm:pt>
    <dgm:pt modelId="{A4A16127-6284-497D-9559-2868F7088781}" type="parTrans" cxnId="{E93EF560-5257-4730-8637-05608EBAC96E}">
      <dgm:prSet/>
      <dgm:spPr/>
      <dgm:t>
        <a:bodyPr/>
        <a:lstStyle/>
        <a:p>
          <a:endParaRPr lang="en-US"/>
        </a:p>
      </dgm:t>
    </dgm:pt>
    <dgm:pt modelId="{919F6075-BF40-4844-BB99-7CA010D8F6F4}" type="sibTrans" cxnId="{E93EF560-5257-4730-8637-05608EBAC96E}">
      <dgm:prSet/>
      <dgm:spPr/>
      <dgm:t>
        <a:bodyPr/>
        <a:lstStyle/>
        <a:p>
          <a:endParaRPr lang="en-US"/>
        </a:p>
      </dgm:t>
    </dgm:pt>
    <dgm:pt modelId="{0B31E4B6-8ED6-4F84-A874-3141674E83BC}">
      <dgm:prSet phldrT="[Text]"/>
      <dgm:spPr/>
      <dgm:t>
        <a:bodyPr/>
        <a:lstStyle/>
        <a:p>
          <a:r>
            <a:rPr lang="en-US" dirty="0"/>
            <a:t>12-log</a:t>
          </a:r>
        </a:p>
      </dgm:t>
    </dgm:pt>
    <dgm:pt modelId="{69968B28-6CFD-4852-A758-07F85AC8D4BD}" type="parTrans" cxnId="{46D51FB0-1547-47CD-8420-858AC10284E8}">
      <dgm:prSet/>
      <dgm:spPr/>
      <dgm:t>
        <a:bodyPr/>
        <a:lstStyle/>
        <a:p>
          <a:endParaRPr lang="en-US"/>
        </a:p>
      </dgm:t>
    </dgm:pt>
    <dgm:pt modelId="{9650A84F-B330-4FED-9CEB-23D291D52FFA}" type="sibTrans" cxnId="{46D51FB0-1547-47CD-8420-858AC10284E8}">
      <dgm:prSet/>
      <dgm:spPr/>
      <dgm:t>
        <a:bodyPr/>
        <a:lstStyle/>
        <a:p>
          <a:endParaRPr lang="en-US"/>
        </a:p>
      </dgm:t>
    </dgm:pt>
    <dgm:pt modelId="{3BC47B15-2708-4D40-AF40-FE06191D75B5}">
      <dgm:prSet phldrT="[Text]"/>
      <dgm:spPr/>
      <dgm:t>
        <a:bodyPr/>
        <a:lstStyle/>
        <a:p>
          <a:r>
            <a:rPr lang="en-US" i="1" dirty="0"/>
            <a:t>10-log</a:t>
          </a:r>
        </a:p>
      </dgm:t>
    </dgm:pt>
    <dgm:pt modelId="{E2D7C56F-D702-411B-A8CB-BECCB6564211}" type="parTrans" cxnId="{F5BF1CC3-D9C1-41BF-AE10-23B49589DD86}">
      <dgm:prSet/>
      <dgm:spPr/>
      <dgm:t>
        <a:bodyPr/>
        <a:lstStyle/>
        <a:p>
          <a:endParaRPr lang="en-US"/>
        </a:p>
      </dgm:t>
    </dgm:pt>
    <dgm:pt modelId="{2AB75D5E-BBF5-4B41-A589-AA151D29FAC8}" type="sibTrans" cxnId="{F5BF1CC3-D9C1-41BF-AE10-23B49589DD86}">
      <dgm:prSet/>
      <dgm:spPr/>
      <dgm:t>
        <a:bodyPr/>
        <a:lstStyle/>
        <a:p>
          <a:endParaRPr lang="en-US"/>
        </a:p>
      </dgm:t>
    </dgm:pt>
    <dgm:pt modelId="{1871D178-D8BF-414A-99E1-84DEB5F5D8EF}">
      <dgm:prSet phldrT="[Text]"/>
      <dgm:spPr/>
      <dgm:t>
        <a:bodyPr/>
        <a:lstStyle/>
        <a:p>
          <a:r>
            <a:rPr lang="en-US" i="1" dirty="0"/>
            <a:t>10-log</a:t>
          </a:r>
        </a:p>
      </dgm:t>
    </dgm:pt>
    <dgm:pt modelId="{30B0C48D-6E79-4A3C-A7B6-C4BF4325A95D}" type="parTrans" cxnId="{03F58C0E-9844-4444-8633-55EA93974595}">
      <dgm:prSet/>
      <dgm:spPr/>
      <dgm:t>
        <a:bodyPr/>
        <a:lstStyle/>
        <a:p>
          <a:endParaRPr lang="en-US"/>
        </a:p>
      </dgm:t>
    </dgm:pt>
    <dgm:pt modelId="{3C623889-FC6B-4D7F-8E06-26841B22A775}" type="sibTrans" cxnId="{03F58C0E-9844-4444-8633-55EA93974595}">
      <dgm:prSet/>
      <dgm:spPr/>
      <dgm:t>
        <a:bodyPr/>
        <a:lstStyle/>
        <a:p>
          <a:endParaRPr lang="en-US"/>
        </a:p>
      </dgm:t>
    </dgm:pt>
    <dgm:pt modelId="{73361E7E-221B-4316-AC90-A50DF41FB249}" type="pres">
      <dgm:prSet presAssocID="{71DD0DA5-AA23-4FE4-AB7A-7CDE2840F31F}" presName="diagram" presStyleCnt="0">
        <dgm:presLayoutVars>
          <dgm:chPref val="1"/>
          <dgm:dir/>
          <dgm:animOne val="branch"/>
          <dgm:animLvl val="lvl"/>
          <dgm:resizeHandles/>
        </dgm:presLayoutVars>
      </dgm:prSet>
      <dgm:spPr/>
    </dgm:pt>
    <dgm:pt modelId="{2D4018C4-CF64-48B0-8D0E-E6F237377A6E}" type="pres">
      <dgm:prSet presAssocID="{BB0958FC-8C1C-4B00-9DE6-1369F192DE30}" presName="root" presStyleCnt="0"/>
      <dgm:spPr/>
    </dgm:pt>
    <dgm:pt modelId="{D57069FD-9AB9-4A8F-8868-E05CB251E7A2}" type="pres">
      <dgm:prSet presAssocID="{BB0958FC-8C1C-4B00-9DE6-1369F192DE30}" presName="rootComposite" presStyleCnt="0"/>
      <dgm:spPr/>
    </dgm:pt>
    <dgm:pt modelId="{2E08CE7F-A799-4466-8308-6CAFF0DE763A}" type="pres">
      <dgm:prSet presAssocID="{BB0958FC-8C1C-4B00-9DE6-1369F192DE30}" presName="rootText" presStyleLbl="node1" presStyleIdx="0" presStyleCnt="3"/>
      <dgm:spPr/>
    </dgm:pt>
    <dgm:pt modelId="{3DBE828A-4639-40E8-8958-7AC4C5079804}" type="pres">
      <dgm:prSet presAssocID="{BB0958FC-8C1C-4B00-9DE6-1369F192DE30}" presName="rootConnector" presStyleLbl="node1" presStyleIdx="0" presStyleCnt="3"/>
      <dgm:spPr/>
    </dgm:pt>
    <dgm:pt modelId="{2375C1F7-0704-4585-93B7-A77F7139E417}" type="pres">
      <dgm:prSet presAssocID="{BB0958FC-8C1C-4B00-9DE6-1369F192DE30}" presName="childShape" presStyleCnt="0"/>
      <dgm:spPr/>
    </dgm:pt>
    <dgm:pt modelId="{C77F3356-0AF6-4D3D-B27E-1816C26F62F0}" type="pres">
      <dgm:prSet presAssocID="{69968B28-6CFD-4852-A758-07F85AC8D4BD}" presName="Name13" presStyleLbl="parChTrans1D2" presStyleIdx="0" presStyleCnt="3"/>
      <dgm:spPr/>
    </dgm:pt>
    <dgm:pt modelId="{C6575398-BA6F-435B-8967-B13278486F85}" type="pres">
      <dgm:prSet presAssocID="{0B31E4B6-8ED6-4F84-A874-3141674E83BC}" presName="childText" presStyleLbl="bgAcc1" presStyleIdx="0" presStyleCnt="3">
        <dgm:presLayoutVars>
          <dgm:bulletEnabled val="1"/>
        </dgm:presLayoutVars>
      </dgm:prSet>
      <dgm:spPr/>
    </dgm:pt>
    <dgm:pt modelId="{DC870155-2337-469A-B1CD-2D9435FFF560}" type="pres">
      <dgm:prSet presAssocID="{B3EE9DD4-DE35-4E06-9EBA-B45B92A6D892}" presName="root" presStyleCnt="0"/>
      <dgm:spPr/>
    </dgm:pt>
    <dgm:pt modelId="{DA6E25BD-7FC5-4EE9-8F7E-7E3D2FDA5738}" type="pres">
      <dgm:prSet presAssocID="{B3EE9DD4-DE35-4E06-9EBA-B45B92A6D892}" presName="rootComposite" presStyleCnt="0"/>
      <dgm:spPr/>
    </dgm:pt>
    <dgm:pt modelId="{645400B6-835C-46D1-B382-64E7FFC80624}" type="pres">
      <dgm:prSet presAssocID="{B3EE9DD4-DE35-4E06-9EBA-B45B92A6D892}" presName="rootText" presStyleLbl="node1" presStyleIdx="1" presStyleCnt="3"/>
      <dgm:spPr/>
    </dgm:pt>
    <dgm:pt modelId="{33BEBE7B-204A-4D89-BA2C-D97E86135D87}" type="pres">
      <dgm:prSet presAssocID="{B3EE9DD4-DE35-4E06-9EBA-B45B92A6D892}" presName="rootConnector" presStyleLbl="node1" presStyleIdx="1" presStyleCnt="3"/>
      <dgm:spPr/>
    </dgm:pt>
    <dgm:pt modelId="{7E6B6D8D-FA19-4DB6-8882-8BE5D7D12636}" type="pres">
      <dgm:prSet presAssocID="{B3EE9DD4-DE35-4E06-9EBA-B45B92A6D892}" presName="childShape" presStyleCnt="0"/>
      <dgm:spPr/>
    </dgm:pt>
    <dgm:pt modelId="{D6C1C845-9989-402B-AEF5-923CE6F0581B}" type="pres">
      <dgm:prSet presAssocID="{E2D7C56F-D702-411B-A8CB-BECCB6564211}" presName="Name13" presStyleLbl="parChTrans1D2" presStyleIdx="1" presStyleCnt="3"/>
      <dgm:spPr/>
    </dgm:pt>
    <dgm:pt modelId="{700210F9-FDFC-4F85-88B1-18669FF3DBF7}" type="pres">
      <dgm:prSet presAssocID="{3BC47B15-2708-4D40-AF40-FE06191D75B5}" presName="childText" presStyleLbl="bgAcc1" presStyleIdx="1" presStyleCnt="3">
        <dgm:presLayoutVars>
          <dgm:bulletEnabled val="1"/>
        </dgm:presLayoutVars>
      </dgm:prSet>
      <dgm:spPr/>
    </dgm:pt>
    <dgm:pt modelId="{71C14D83-D363-4A3B-85C1-6F709FAAEF52}" type="pres">
      <dgm:prSet presAssocID="{1ED7C6C4-F4F9-4F46-86ED-7272EF2E80B8}" presName="root" presStyleCnt="0"/>
      <dgm:spPr/>
    </dgm:pt>
    <dgm:pt modelId="{771B4240-0337-4CBD-8630-B2968666273B}" type="pres">
      <dgm:prSet presAssocID="{1ED7C6C4-F4F9-4F46-86ED-7272EF2E80B8}" presName="rootComposite" presStyleCnt="0"/>
      <dgm:spPr/>
    </dgm:pt>
    <dgm:pt modelId="{319FE7D5-A014-45F6-8675-702ED49BE944}" type="pres">
      <dgm:prSet presAssocID="{1ED7C6C4-F4F9-4F46-86ED-7272EF2E80B8}" presName="rootText" presStyleLbl="node1" presStyleIdx="2" presStyleCnt="3"/>
      <dgm:spPr/>
    </dgm:pt>
    <dgm:pt modelId="{A56E8A17-95D5-4AEE-BFDD-AC0DB8A6FC15}" type="pres">
      <dgm:prSet presAssocID="{1ED7C6C4-F4F9-4F46-86ED-7272EF2E80B8}" presName="rootConnector" presStyleLbl="node1" presStyleIdx="2" presStyleCnt="3"/>
      <dgm:spPr/>
    </dgm:pt>
    <dgm:pt modelId="{551BBFDA-5A1E-485A-B864-793A42AA5E6A}" type="pres">
      <dgm:prSet presAssocID="{1ED7C6C4-F4F9-4F46-86ED-7272EF2E80B8}" presName="childShape" presStyleCnt="0"/>
      <dgm:spPr/>
    </dgm:pt>
    <dgm:pt modelId="{62919396-9364-425C-91C8-5D7B0243AF2B}" type="pres">
      <dgm:prSet presAssocID="{30B0C48D-6E79-4A3C-A7B6-C4BF4325A95D}" presName="Name13" presStyleLbl="parChTrans1D2" presStyleIdx="2" presStyleCnt="3"/>
      <dgm:spPr/>
    </dgm:pt>
    <dgm:pt modelId="{A4729B69-73DE-461C-A240-559C32DA555A}" type="pres">
      <dgm:prSet presAssocID="{1871D178-D8BF-414A-99E1-84DEB5F5D8EF}" presName="childText" presStyleLbl="bgAcc1" presStyleIdx="2" presStyleCnt="3">
        <dgm:presLayoutVars>
          <dgm:bulletEnabled val="1"/>
        </dgm:presLayoutVars>
      </dgm:prSet>
      <dgm:spPr/>
    </dgm:pt>
  </dgm:ptLst>
  <dgm:cxnLst>
    <dgm:cxn modelId="{E6F92C01-58E5-4CD9-8EC6-F3DD55E1A557}" srcId="{71DD0DA5-AA23-4FE4-AB7A-7CDE2840F31F}" destId="{BB0958FC-8C1C-4B00-9DE6-1369F192DE30}" srcOrd="0" destOrd="0" parTransId="{DD7D7652-5C24-4D97-AED2-1473F04947C4}" sibTransId="{F52D8AA3-A6F9-4B18-9601-F2E544F699FC}"/>
    <dgm:cxn modelId="{D995EE05-08AD-49B7-B061-69304156825A}" type="presOf" srcId="{E2D7C56F-D702-411B-A8CB-BECCB6564211}" destId="{D6C1C845-9989-402B-AEF5-923CE6F0581B}" srcOrd="0" destOrd="0" presId="urn:microsoft.com/office/officeart/2005/8/layout/hierarchy3"/>
    <dgm:cxn modelId="{03F58C0E-9844-4444-8633-55EA93974595}" srcId="{1ED7C6C4-F4F9-4F46-86ED-7272EF2E80B8}" destId="{1871D178-D8BF-414A-99E1-84DEB5F5D8EF}" srcOrd="0" destOrd="0" parTransId="{30B0C48D-6E79-4A3C-A7B6-C4BF4325A95D}" sibTransId="{3C623889-FC6B-4D7F-8E06-26841B22A775}"/>
    <dgm:cxn modelId="{6FB87828-CAF2-4070-A4CE-EE92D2559CBD}" type="presOf" srcId="{1ED7C6C4-F4F9-4F46-86ED-7272EF2E80B8}" destId="{A56E8A17-95D5-4AEE-BFDD-AC0DB8A6FC15}" srcOrd="1" destOrd="0" presId="urn:microsoft.com/office/officeart/2005/8/layout/hierarchy3"/>
    <dgm:cxn modelId="{F9CBCB35-8A7C-44A0-BE1E-13EF90F8AD3F}" type="presOf" srcId="{71DD0DA5-AA23-4FE4-AB7A-7CDE2840F31F}" destId="{73361E7E-221B-4316-AC90-A50DF41FB249}" srcOrd="0" destOrd="0" presId="urn:microsoft.com/office/officeart/2005/8/layout/hierarchy3"/>
    <dgm:cxn modelId="{C77CFA39-5649-406C-BBC7-269DD293831B}" srcId="{71DD0DA5-AA23-4FE4-AB7A-7CDE2840F31F}" destId="{B3EE9DD4-DE35-4E06-9EBA-B45B92A6D892}" srcOrd="1" destOrd="0" parTransId="{8CBAFEF1-7F1E-41A0-9674-873E17AAA3DC}" sibTransId="{46A3B56A-F40F-45C7-AD7B-4DFFDCA3D73F}"/>
    <dgm:cxn modelId="{7D97B23B-EB0E-40A3-84F6-C02F5D42AFEE}" type="presOf" srcId="{0B31E4B6-8ED6-4F84-A874-3141674E83BC}" destId="{C6575398-BA6F-435B-8967-B13278486F85}" srcOrd="0" destOrd="0" presId="urn:microsoft.com/office/officeart/2005/8/layout/hierarchy3"/>
    <dgm:cxn modelId="{E93EF560-5257-4730-8637-05608EBAC96E}" srcId="{71DD0DA5-AA23-4FE4-AB7A-7CDE2840F31F}" destId="{1ED7C6C4-F4F9-4F46-86ED-7272EF2E80B8}" srcOrd="2" destOrd="0" parTransId="{A4A16127-6284-497D-9559-2868F7088781}" sibTransId="{919F6075-BF40-4844-BB99-7CA010D8F6F4}"/>
    <dgm:cxn modelId="{DA97F679-074A-4AA6-8B71-2B4C17B82776}" type="presOf" srcId="{1871D178-D8BF-414A-99E1-84DEB5F5D8EF}" destId="{A4729B69-73DE-461C-A240-559C32DA555A}" srcOrd="0" destOrd="0" presId="urn:microsoft.com/office/officeart/2005/8/layout/hierarchy3"/>
    <dgm:cxn modelId="{16FD2590-1E66-4A96-B011-45FE2284B456}" type="presOf" srcId="{3BC47B15-2708-4D40-AF40-FE06191D75B5}" destId="{700210F9-FDFC-4F85-88B1-18669FF3DBF7}" srcOrd="0" destOrd="0" presId="urn:microsoft.com/office/officeart/2005/8/layout/hierarchy3"/>
    <dgm:cxn modelId="{F3A56DA7-1F60-4976-980C-E0A110864897}" type="presOf" srcId="{BB0958FC-8C1C-4B00-9DE6-1369F192DE30}" destId="{2E08CE7F-A799-4466-8308-6CAFF0DE763A}" srcOrd="0" destOrd="0" presId="urn:microsoft.com/office/officeart/2005/8/layout/hierarchy3"/>
    <dgm:cxn modelId="{7E4089AE-A57B-45A1-A168-6B7BAE2680CC}" type="presOf" srcId="{BB0958FC-8C1C-4B00-9DE6-1369F192DE30}" destId="{3DBE828A-4639-40E8-8958-7AC4C5079804}" srcOrd="1" destOrd="0" presId="urn:microsoft.com/office/officeart/2005/8/layout/hierarchy3"/>
    <dgm:cxn modelId="{B0E819B0-B408-4E6A-BB34-52E2E3215677}" type="presOf" srcId="{1ED7C6C4-F4F9-4F46-86ED-7272EF2E80B8}" destId="{319FE7D5-A014-45F6-8675-702ED49BE944}" srcOrd="0" destOrd="0" presId="urn:microsoft.com/office/officeart/2005/8/layout/hierarchy3"/>
    <dgm:cxn modelId="{46D51FB0-1547-47CD-8420-858AC10284E8}" srcId="{BB0958FC-8C1C-4B00-9DE6-1369F192DE30}" destId="{0B31E4B6-8ED6-4F84-A874-3141674E83BC}" srcOrd="0" destOrd="0" parTransId="{69968B28-6CFD-4852-A758-07F85AC8D4BD}" sibTransId="{9650A84F-B330-4FED-9CEB-23D291D52FFA}"/>
    <dgm:cxn modelId="{F5BF1CC3-D9C1-41BF-AE10-23B49589DD86}" srcId="{B3EE9DD4-DE35-4E06-9EBA-B45B92A6D892}" destId="{3BC47B15-2708-4D40-AF40-FE06191D75B5}" srcOrd="0" destOrd="0" parTransId="{E2D7C56F-D702-411B-A8CB-BECCB6564211}" sibTransId="{2AB75D5E-BBF5-4B41-A589-AA151D29FAC8}"/>
    <dgm:cxn modelId="{FBFD23C3-7A70-4398-B45C-6C1C89C1D5E4}" type="presOf" srcId="{69968B28-6CFD-4852-A758-07F85AC8D4BD}" destId="{C77F3356-0AF6-4D3D-B27E-1816C26F62F0}" srcOrd="0" destOrd="0" presId="urn:microsoft.com/office/officeart/2005/8/layout/hierarchy3"/>
    <dgm:cxn modelId="{777AEDD6-6FC7-4929-8578-F74D3BC8461E}" type="presOf" srcId="{B3EE9DD4-DE35-4E06-9EBA-B45B92A6D892}" destId="{33BEBE7B-204A-4D89-BA2C-D97E86135D87}" srcOrd="1" destOrd="0" presId="urn:microsoft.com/office/officeart/2005/8/layout/hierarchy3"/>
    <dgm:cxn modelId="{79D46EEF-C243-4282-9017-9FAC7CB6C661}" type="presOf" srcId="{B3EE9DD4-DE35-4E06-9EBA-B45B92A6D892}" destId="{645400B6-835C-46D1-B382-64E7FFC80624}" srcOrd="0" destOrd="0" presId="urn:microsoft.com/office/officeart/2005/8/layout/hierarchy3"/>
    <dgm:cxn modelId="{8AC8D7FA-B944-4AE5-8220-622A1DF712D5}" type="presOf" srcId="{30B0C48D-6E79-4A3C-A7B6-C4BF4325A95D}" destId="{62919396-9364-425C-91C8-5D7B0243AF2B}" srcOrd="0" destOrd="0" presId="urn:microsoft.com/office/officeart/2005/8/layout/hierarchy3"/>
    <dgm:cxn modelId="{6CEBC5EA-F5AE-41BF-87E8-60BE0AB4330B}" type="presParOf" srcId="{73361E7E-221B-4316-AC90-A50DF41FB249}" destId="{2D4018C4-CF64-48B0-8D0E-E6F237377A6E}" srcOrd="0" destOrd="0" presId="urn:microsoft.com/office/officeart/2005/8/layout/hierarchy3"/>
    <dgm:cxn modelId="{900ABD01-4826-4107-89E1-602266F27F34}" type="presParOf" srcId="{2D4018C4-CF64-48B0-8D0E-E6F237377A6E}" destId="{D57069FD-9AB9-4A8F-8868-E05CB251E7A2}" srcOrd="0" destOrd="0" presId="urn:microsoft.com/office/officeart/2005/8/layout/hierarchy3"/>
    <dgm:cxn modelId="{AB2F4E55-5F2E-43B6-8203-572E5135C4FA}" type="presParOf" srcId="{D57069FD-9AB9-4A8F-8868-E05CB251E7A2}" destId="{2E08CE7F-A799-4466-8308-6CAFF0DE763A}" srcOrd="0" destOrd="0" presId="urn:microsoft.com/office/officeart/2005/8/layout/hierarchy3"/>
    <dgm:cxn modelId="{C5DC2130-04D6-47D2-8A18-5A6B47D48E1E}" type="presParOf" srcId="{D57069FD-9AB9-4A8F-8868-E05CB251E7A2}" destId="{3DBE828A-4639-40E8-8958-7AC4C5079804}" srcOrd="1" destOrd="0" presId="urn:microsoft.com/office/officeart/2005/8/layout/hierarchy3"/>
    <dgm:cxn modelId="{494E49B9-D4EA-477F-AA3E-97F4B71DD545}" type="presParOf" srcId="{2D4018C4-CF64-48B0-8D0E-E6F237377A6E}" destId="{2375C1F7-0704-4585-93B7-A77F7139E417}" srcOrd="1" destOrd="0" presId="urn:microsoft.com/office/officeart/2005/8/layout/hierarchy3"/>
    <dgm:cxn modelId="{85720A08-E84C-4D8C-8CD5-1CC4F731BC9C}" type="presParOf" srcId="{2375C1F7-0704-4585-93B7-A77F7139E417}" destId="{C77F3356-0AF6-4D3D-B27E-1816C26F62F0}" srcOrd="0" destOrd="0" presId="urn:microsoft.com/office/officeart/2005/8/layout/hierarchy3"/>
    <dgm:cxn modelId="{4928CC38-8DE1-4D8D-810C-75717312DBFA}" type="presParOf" srcId="{2375C1F7-0704-4585-93B7-A77F7139E417}" destId="{C6575398-BA6F-435B-8967-B13278486F85}" srcOrd="1" destOrd="0" presId="urn:microsoft.com/office/officeart/2005/8/layout/hierarchy3"/>
    <dgm:cxn modelId="{93EA9C91-39E5-4180-84B5-B4C4429A0D1A}" type="presParOf" srcId="{73361E7E-221B-4316-AC90-A50DF41FB249}" destId="{DC870155-2337-469A-B1CD-2D9435FFF560}" srcOrd="1" destOrd="0" presId="urn:microsoft.com/office/officeart/2005/8/layout/hierarchy3"/>
    <dgm:cxn modelId="{6A9BE023-C92E-4008-9051-CAEB9909F619}" type="presParOf" srcId="{DC870155-2337-469A-B1CD-2D9435FFF560}" destId="{DA6E25BD-7FC5-4EE9-8F7E-7E3D2FDA5738}" srcOrd="0" destOrd="0" presId="urn:microsoft.com/office/officeart/2005/8/layout/hierarchy3"/>
    <dgm:cxn modelId="{A5CD790E-3B40-45E5-A4CF-24E32CF2AA83}" type="presParOf" srcId="{DA6E25BD-7FC5-4EE9-8F7E-7E3D2FDA5738}" destId="{645400B6-835C-46D1-B382-64E7FFC80624}" srcOrd="0" destOrd="0" presId="urn:microsoft.com/office/officeart/2005/8/layout/hierarchy3"/>
    <dgm:cxn modelId="{D49CCDEB-7A7E-4AF4-B6A1-5695F12E7F06}" type="presParOf" srcId="{DA6E25BD-7FC5-4EE9-8F7E-7E3D2FDA5738}" destId="{33BEBE7B-204A-4D89-BA2C-D97E86135D87}" srcOrd="1" destOrd="0" presId="urn:microsoft.com/office/officeart/2005/8/layout/hierarchy3"/>
    <dgm:cxn modelId="{D1092D19-4EAC-402C-A436-8269B5078237}" type="presParOf" srcId="{DC870155-2337-469A-B1CD-2D9435FFF560}" destId="{7E6B6D8D-FA19-4DB6-8882-8BE5D7D12636}" srcOrd="1" destOrd="0" presId="urn:microsoft.com/office/officeart/2005/8/layout/hierarchy3"/>
    <dgm:cxn modelId="{723F2298-B6DB-4155-8A45-DE25031151BA}" type="presParOf" srcId="{7E6B6D8D-FA19-4DB6-8882-8BE5D7D12636}" destId="{D6C1C845-9989-402B-AEF5-923CE6F0581B}" srcOrd="0" destOrd="0" presId="urn:microsoft.com/office/officeart/2005/8/layout/hierarchy3"/>
    <dgm:cxn modelId="{0F6A351D-15A1-49AE-8B78-2558E1E4C728}" type="presParOf" srcId="{7E6B6D8D-FA19-4DB6-8882-8BE5D7D12636}" destId="{700210F9-FDFC-4F85-88B1-18669FF3DBF7}" srcOrd="1" destOrd="0" presId="urn:microsoft.com/office/officeart/2005/8/layout/hierarchy3"/>
    <dgm:cxn modelId="{7DB13F80-EF6A-414D-B194-18953203DDDD}" type="presParOf" srcId="{73361E7E-221B-4316-AC90-A50DF41FB249}" destId="{71C14D83-D363-4A3B-85C1-6F709FAAEF52}" srcOrd="2" destOrd="0" presId="urn:microsoft.com/office/officeart/2005/8/layout/hierarchy3"/>
    <dgm:cxn modelId="{CB8940F4-4C79-452F-80AA-D4890EDDCB60}" type="presParOf" srcId="{71C14D83-D363-4A3B-85C1-6F709FAAEF52}" destId="{771B4240-0337-4CBD-8630-B2968666273B}" srcOrd="0" destOrd="0" presId="urn:microsoft.com/office/officeart/2005/8/layout/hierarchy3"/>
    <dgm:cxn modelId="{011B1CF7-B912-44A9-A4A3-470BBB04C0A0}" type="presParOf" srcId="{771B4240-0337-4CBD-8630-B2968666273B}" destId="{319FE7D5-A014-45F6-8675-702ED49BE944}" srcOrd="0" destOrd="0" presId="urn:microsoft.com/office/officeart/2005/8/layout/hierarchy3"/>
    <dgm:cxn modelId="{31A9035D-732C-4981-9FD9-22B5E7C60D7A}" type="presParOf" srcId="{771B4240-0337-4CBD-8630-B2968666273B}" destId="{A56E8A17-95D5-4AEE-BFDD-AC0DB8A6FC15}" srcOrd="1" destOrd="0" presId="urn:microsoft.com/office/officeart/2005/8/layout/hierarchy3"/>
    <dgm:cxn modelId="{3EB9070D-3E79-4645-B21D-85F1FDA4B652}" type="presParOf" srcId="{71C14D83-D363-4A3B-85C1-6F709FAAEF52}" destId="{551BBFDA-5A1E-485A-B864-793A42AA5E6A}" srcOrd="1" destOrd="0" presId="urn:microsoft.com/office/officeart/2005/8/layout/hierarchy3"/>
    <dgm:cxn modelId="{E423657E-5447-4FB8-BEAF-13A53150F0B7}" type="presParOf" srcId="{551BBFDA-5A1E-485A-B864-793A42AA5E6A}" destId="{62919396-9364-425C-91C8-5D7B0243AF2B}" srcOrd="0" destOrd="0" presId="urn:microsoft.com/office/officeart/2005/8/layout/hierarchy3"/>
    <dgm:cxn modelId="{9D39E4F1-A61E-42A7-B721-7C1FE92FA4C8}" type="presParOf" srcId="{551BBFDA-5A1E-485A-B864-793A42AA5E6A}" destId="{A4729B69-73DE-461C-A240-559C32DA555A}" srcOrd="1" destOrd="0" presId="urn:microsoft.com/office/officeart/2005/8/layout/hierarchy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BB837-A4CD-4BF4-94E7-1606D03FE7F6}">
      <dsp:nvSpPr>
        <dsp:cNvPr id="0" name=""/>
        <dsp:cNvSpPr/>
      </dsp:nvSpPr>
      <dsp:spPr>
        <a:xfrm>
          <a:off x="0" y="280602"/>
          <a:ext cx="710411" cy="42624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OZONE</a:t>
          </a:r>
        </a:p>
      </dsp:txBody>
      <dsp:txXfrm>
        <a:off x="12484" y="293086"/>
        <a:ext cx="685443" cy="401278"/>
      </dsp:txXfrm>
    </dsp:sp>
    <dsp:sp modelId="{C6A7CEEC-8B03-47FA-B41B-A4874BC66BB7}">
      <dsp:nvSpPr>
        <dsp:cNvPr id="0" name=""/>
        <dsp:cNvSpPr/>
      </dsp:nvSpPr>
      <dsp:spPr>
        <a:xfrm>
          <a:off x="781452" y="405635"/>
          <a:ext cx="150607" cy="17618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781452" y="440871"/>
        <a:ext cx="105425" cy="105709"/>
      </dsp:txXfrm>
    </dsp:sp>
    <dsp:sp modelId="{C301C9F9-E748-41D8-B354-8864617F438B}">
      <dsp:nvSpPr>
        <dsp:cNvPr id="0" name=""/>
        <dsp:cNvSpPr/>
      </dsp:nvSpPr>
      <dsp:spPr>
        <a:xfrm>
          <a:off x="994575" y="280602"/>
          <a:ext cx="710411" cy="42624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BAF</a:t>
          </a:r>
          <a:endParaRPr lang="en-US" sz="1500" kern="1200" dirty="0"/>
        </a:p>
      </dsp:txBody>
      <dsp:txXfrm>
        <a:off x="1007059" y="293086"/>
        <a:ext cx="685443" cy="401278"/>
      </dsp:txXfrm>
    </dsp:sp>
    <dsp:sp modelId="{C1781E93-9613-42C9-83A1-55AF11499F7A}">
      <dsp:nvSpPr>
        <dsp:cNvPr id="0" name=""/>
        <dsp:cNvSpPr/>
      </dsp:nvSpPr>
      <dsp:spPr>
        <a:xfrm>
          <a:off x="1776028" y="405635"/>
          <a:ext cx="150607" cy="17618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776028" y="440871"/>
        <a:ext cx="105425" cy="105709"/>
      </dsp:txXfrm>
    </dsp:sp>
    <dsp:sp modelId="{A58F66E8-92C2-4362-8BC9-683552956FF1}">
      <dsp:nvSpPr>
        <dsp:cNvPr id="0" name=""/>
        <dsp:cNvSpPr/>
      </dsp:nvSpPr>
      <dsp:spPr>
        <a:xfrm>
          <a:off x="1989151" y="280602"/>
          <a:ext cx="710411" cy="42624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UF</a:t>
          </a:r>
          <a:endParaRPr lang="en-US" sz="1500" kern="1200" dirty="0"/>
        </a:p>
      </dsp:txBody>
      <dsp:txXfrm>
        <a:off x="2001635" y="293086"/>
        <a:ext cx="685443" cy="401278"/>
      </dsp:txXfrm>
    </dsp:sp>
    <dsp:sp modelId="{0169EEE2-5631-4753-BA1F-21DE7BA1B558}">
      <dsp:nvSpPr>
        <dsp:cNvPr id="0" name=""/>
        <dsp:cNvSpPr/>
      </dsp:nvSpPr>
      <dsp:spPr>
        <a:xfrm>
          <a:off x="2770603" y="405635"/>
          <a:ext cx="150607" cy="17618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2770603" y="440871"/>
        <a:ext cx="105425" cy="105709"/>
      </dsp:txXfrm>
    </dsp:sp>
    <dsp:sp modelId="{58AD11BE-878B-4CE1-B17C-F5504A01E12B}">
      <dsp:nvSpPr>
        <dsp:cNvPr id="0" name=""/>
        <dsp:cNvSpPr/>
      </dsp:nvSpPr>
      <dsp:spPr>
        <a:xfrm>
          <a:off x="2983727" y="280602"/>
          <a:ext cx="710411" cy="42624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err="1"/>
            <a:t>GAC</a:t>
          </a:r>
          <a:endParaRPr lang="en-US" sz="1500" kern="1200" dirty="0"/>
        </a:p>
      </dsp:txBody>
      <dsp:txXfrm>
        <a:off x="2996211" y="293086"/>
        <a:ext cx="685443" cy="401278"/>
      </dsp:txXfrm>
    </dsp:sp>
    <dsp:sp modelId="{5192ABA1-76BF-467C-B7E5-A54AF5FDA610}">
      <dsp:nvSpPr>
        <dsp:cNvPr id="0" name=""/>
        <dsp:cNvSpPr/>
      </dsp:nvSpPr>
      <dsp:spPr>
        <a:xfrm>
          <a:off x="3765179" y="405635"/>
          <a:ext cx="150607" cy="17618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3765179" y="440871"/>
        <a:ext cx="105425" cy="105709"/>
      </dsp:txXfrm>
    </dsp:sp>
    <dsp:sp modelId="{508582C0-7B5D-40B9-B55E-BFCEA2338F1B}">
      <dsp:nvSpPr>
        <dsp:cNvPr id="0" name=""/>
        <dsp:cNvSpPr/>
      </dsp:nvSpPr>
      <dsp:spPr>
        <a:xfrm>
          <a:off x="3978303" y="280602"/>
          <a:ext cx="710411" cy="42624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UV</a:t>
          </a:r>
        </a:p>
      </dsp:txBody>
      <dsp:txXfrm>
        <a:off x="3990787" y="293086"/>
        <a:ext cx="685443" cy="401278"/>
      </dsp:txXfrm>
    </dsp:sp>
    <dsp:sp modelId="{D930DC27-3AE4-4F75-8D76-EC610BE80359}">
      <dsp:nvSpPr>
        <dsp:cNvPr id="0" name=""/>
        <dsp:cNvSpPr/>
      </dsp:nvSpPr>
      <dsp:spPr>
        <a:xfrm>
          <a:off x="4759755" y="405635"/>
          <a:ext cx="150607" cy="176181"/>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4759755" y="440871"/>
        <a:ext cx="105425" cy="105709"/>
      </dsp:txXfrm>
    </dsp:sp>
    <dsp:sp modelId="{4E01407F-F5FC-4167-891B-D3C85E344AF9}">
      <dsp:nvSpPr>
        <dsp:cNvPr id="0" name=""/>
        <dsp:cNvSpPr/>
      </dsp:nvSpPr>
      <dsp:spPr>
        <a:xfrm>
          <a:off x="4972878" y="280602"/>
          <a:ext cx="710411" cy="426246"/>
        </a:xfrm>
        <a:prstGeom prst="roundRect">
          <a:avLst>
            <a:gd name="adj" fmla="val 10000"/>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Cl</a:t>
          </a:r>
          <a:r>
            <a:rPr lang="en-US" sz="1500" kern="1200" baseline="-25000" dirty="0"/>
            <a:t>2</a:t>
          </a:r>
        </a:p>
      </dsp:txBody>
      <dsp:txXfrm>
        <a:off x="4985362" y="293086"/>
        <a:ext cx="685443" cy="4012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08CE7F-A799-4466-8308-6CAFF0DE763A}">
      <dsp:nvSpPr>
        <dsp:cNvPr id="0" name=""/>
        <dsp:cNvSpPr/>
      </dsp:nvSpPr>
      <dsp:spPr>
        <a:xfrm>
          <a:off x="415" y="251832"/>
          <a:ext cx="972174" cy="48608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kern="1200" dirty="0"/>
            <a:t>Virus</a:t>
          </a:r>
        </a:p>
      </dsp:txBody>
      <dsp:txXfrm>
        <a:off x="14652" y="266069"/>
        <a:ext cx="943700" cy="457613"/>
      </dsp:txXfrm>
    </dsp:sp>
    <dsp:sp modelId="{C77F3356-0AF6-4D3D-B27E-1816C26F62F0}">
      <dsp:nvSpPr>
        <dsp:cNvPr id="0" name=""/>
        <dsp:cNvSpPr/>
      </dsp:nvSpPr>
      <dsp:spPr>
        <a:xfrm>
          <a:off x="97632" y="737919"/>
          <a:ext cx="97217" cy="364565"/>
        </a:xfrm>
        <a:custGeom>
          <a:avLst/>
          <a:gdLst/>
          <a:ahLst/>
          <a:cxnLst/>
          <a:rect l="0" t="0" r="0" b="0"/>
          <a:pathLst>
            <a:path>
              <a:moveTo>
                <a:pt x="0" y="0"/>
              </a:moveTo>
              <a:lnTo>
                <a:pt x="0" y="364565"/>
              </a:lnTo>
              <a:lnTo>
                <a:pt x="97217" y="3645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575398-BA6F-435B-8967-B13278486F85}">
      <dsp:nvSpPr>
        <dsp:cNvPr id="0" name=""/>
        <dsp:cNvSpPr/>
      </dsp:nvSpPr>
      <dsp:spPr>
        <a:xfrm>
          <a:off x="194850" y="859441"/>
          <a:ext cx="777739" cy="486087"/>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kern="1200" dirty="0"/>
            <a:t>12-log</a:t>
          </a:r>
        </a:p>
      </dsp:txBody>
      <dsp:txXfrm>
        <a:off x="209087" y="873678"/>
        <a:ext cx="749265" cy="457613"/>
      </dsp:txXfrm>
    </dsp:sp>
    <dsp:sp modelId="{645400B6-835C-46D1-B382-64E7FFC80624}">
      <dsp:nvSpPr>
        <dsp:cNvPr id="0" name=""/>
        <dsp:cNvSpPr/>
      </dsp:nvSpPr>
      <dsp:spPr>
        <a:xfrm>
          <a:off x="1215633" y="251832"/>
          <a:ext cx="972174" cy="48608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i="1" kern="1200" dirty="0"/>
            <a:t>Giardia</a:t>
          </a:r>
        </a:p>
      </dsp:txBody>
      <dsp:txXfrm>
        <a:off x="1229870" y="266069"/>
        <a:ext cx="943700" cy="457613"/>
      </dsp:txXfrm>
    </dsp:sp>
    <dsp:sp modelId="{D6C1C845-9989-402B-AEF5-923CE6F0581B}">
      <dsp:nvSpPr>
        <dsp:cNvPr id="0" name=""/>
        <dsp:cNvSpPr/>
      </dsp:nvSpPr>
      <dsp:spPr>
        <a:xfrm>
          <a:off x="1312851" y="737919"/>
          <a:ext cx="97217" cy="364565"/>
        </a:xfrm>
        <a:custGeom>
          <a:avLst/>
          <a:gdLst/>
          <a:ahLst/>
          <a:cxnLst/>
          <a:rect l="0" t="0" r="0" b="0"/>
          <a:pathLst>
            <a:path>
              <a:moveTo>
                <a:pt x="0" y="0"/>
              </a:moveTo>
              <a:lnTo>
                <a:pt x="0" y="364565"/>
              </a:lnTo>
              <a:lnTo>
                <a:pt x="97217" y="3645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0210F9-FDFC-4F85-88B1-18669FF3DBF7}">
      <dsp:nvSpPr>
        <dsp:cNvPr id="0" name=""/>
        <dsp:cNvSpPr/>
      </dsp:nvSpPr>
      <dsp:spPr>
        <a:xfrm>
          <a:off x="1410068" y="859441"/>
          <a:ext cx="777739" cy="486087"/>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i="1" kern="1200" dirty="0"/>
            <a:t>10-log</a:t>
          </a:r>
        </a:p>
      </dsp:txBody>
      <dsp:txXfrm>
        <a:off x="1424305" y="873678"/>
        <a:ext cx="749265" cy="457613"/>
      </dsp:txXfrm>
    </dsp:sp>
    <dsp:sp modelId="{319FE7D5-A014-45F6-8675-702ED49BE944}">
      <dsp:nvSpPr>
        <dsp:cNvPr id="0" name=""/>
        <dsp:cNvSpPr/>
      </dsp:nvSpPr>
      <dsp:spPr>
        <a:xfrm>
          <a:off x="2430851" y="251832"/>
          <a:ext cx="972174" cy="486087"/>
        </a:xfrm>
        <a:prstGeom prst="roundRect">
          <a:avLst>
            <a:gd name="adj" fmla="val 10000"/>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US" sz="2200" i="1" kern="1200" dirty="0"/>
            <a:t>Crypto</a:t>
          </a:r>
        </a:p>
      </dsp:txBody>
      <dsp:txXfrm>
        <a:off x="2445088" y="266069"/>
        <a:ext cx="943700" cy="457613"/>
      </dsp:txXfrm>
    </dsp:sp>
    <dsp:sp modelId="{62919396-9364-425C-91C8-5D7B0243AF2B}">
      <dsp:nvSpPr>
        <dsp:cNvPr id="0" name=""/>
        <dsp:cNvSpPr/>
      </dsp:nvSpPr>
      <dsp:spPr>
        <a:xfrm>
          <a:off x="2528069" y="737919"/>
          <a:ext cx="97217" cy="364565"/>
        </a:xfrm>
        <a:custGeom>
          <a:avLst/>
          <a:gdLst/>
          <a:ahLst/>
          <a:cxnLst/>
          <a:rect l="0" t="0" r="0" b="0"/>
          <a:pathLst>
            <a:path>
              <a:moveTo>
                <a:pt x="0" y="0"/>
              </a:moveTo>
              <a:lnTo>
                <a:pt x="0" y="364565"/>
              </a:lnTo>
              <a:lnTo>
                <a:pt x="97217" y="364565"/>
              </a:lnTo>
            </a:path>
          </a:pathLst>
        </a:custGeom>
        <a:noFill/>
        <a:ln w="25400" cap="flat" cmpd="sng" algn="ctr">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4729B69-73DE-461C-A240-559C32DA555A}">
      <dsp:nvSpPr>
        <dsp:cNvPr id="0" name=""/>
        <dsp:cNvSpPr/>
      </dsp:nvSpPr>
      <dsp:spPr>
        <a:xfrm>
          <a:off x="2625286" y="859441"/>
          <a:ext cx="777739" cy="486087"/>
        </a:xfrm>
        <a:prstGeom prst="roundRect">
          <a:avLst>
            <a:gd name="adj" fmla="val 10000"/>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US" sz="2000" i="1" kern="1200" dirty="0"/>
            <a:t>10-log</a:t>
          </a:r>
        </a:p>
      </dsp:txBody>
      <dsp:txXfrm>
        <a:off x="2639523" y="873678"/>
        <a:ext cx="749265" cy="45761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Arial" charset="0"/>
                <a:cs typeface="Arial" charset="0"/>
              </a:defRPr>
            </a:lvl1pPr>
          </a:lstStyle>
          <a:p>
            <a:pPr>
              <a:defRPr/>
            </a:pPr>
            <a:endParaRPr lang="en-US"/>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Arial" charset="0"/>
                <a:cs typeface="Arial" charset="0"/>
              </a:defRPr>
            </a:lvl1pPr>
          </a:lstStyle>
          <a:p>
            <a:pPr>
              <a:defRPr/>
            </a:pPr>
            <a:endParaRPr lang="en-US"/>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Arial" charset="0"/>
                <a:cs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cs typeface="Arial" charset="0"/>
              </a:defRPr>
            </a:lvl1pPr>
          </a:lstStyle>
          <a:p>
            <a:pPr>
              <a:defRPr/>
            </a:pPr>
            <a:fld id="{AB7E6CD1-0F4A-3B41-A0C5-996670BBBE94}" type="slidenum">
              <a:rPr lang="en-US"/>
              <a:pPr>
                <a:defRPr/>
              </a:pPr>
              <a:t>‹#›</a:t>
            </a:fld>
            <a:endParaRPr lang="en-US"/>
          </a:p>
        </p:txBody>
      </p:sp>
    </p:spTree>
    <p:extLst>
      <p:ext uri="{BB962C8B-B14F-4D97-AF65-F5344CB8AC3E}">
        <p14:creationId xmlns:p14="http://schemas.microsoft.com/office/powerpoint/2010/main" val="8552659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C5D4DE8-B940-A342-A437-23CC3F43C300}" type="slidenum">
              <a:rPr lang="en-US" sz="1200"/>
              <a:pPr eaLnBrk="1" hangingPunct="1"/>
              <a:t>1</a:t>
            </a:fld>
            <a:endParaRPr lang="en-US" sz="1200"/>
          </a:p>
        </p:txBody>
      </p:sp>
      <p:sp>
        <p:nvSpPr>
          <p:cNvPr id="14338" name="Rectangle 2"/>
          <p:cNvSpPr>
            <a:spLocks noGrp="1" noRot="1" noChangeAspect="1" noChangeArrowheads="1" noTextEdit="1"/>
          </p:cNvSpPr>
          <p:nvPr>
            <p:ph type="sldImg"/>
          </p:nvPr>
        </p:nvSpPr>
        <p:spPr>
          <a:ln/>
        </p:spPr>
      </p:sp>
      <p:sp>
        <p:nvSpPr>
          <p:cNvPr id="143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70938C8-B7BD-DD46-9A55-770D3AA6F2BF}" type="slidenum">
              <a:rPr lang="en-US" sz="1200"/>
              <a:pPr eaLnBrk="1" hangingPunct="1"/>
              <a:t>10</a:t>
            </a:fld>
            <a:endParaRPr lang="en-US" sz="12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FB7956C-82F9-144E-91F5-7B6D16F7ECE3}" type="slidenum">
              <a:rPr lang="en-US" sz="1200"/>
              <a:pPr eaLnBrk="1" hangingPunct="1"/>
              <a:t>11</a:t>
            </a:fld>
            <a:endParaRPr lang="en-US" sz="120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E3A7B2-DF4F-334A-A0A7-D947E4475648}" type="slidenum">
              <a:rPr lang="en-US" sz="1200"/>
              <a:pPr eaLnBrk="1" hangingPunct="1"/>
              <a:t>12</a:t>
            </a:fld>
            <a:endParaRPr lang="en-US" sz="12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37EAC2-ECE9-9944-A6B7-542396A77832}" type="slidenum">
              <a:rPr lang="en-US" sz="1200"/>
              <a:pPr eaLnBrk="1" hangingPunct="1"/>
              <a:t>13</a:t>
            </a:fld>
            <a:endParaRPr lang="en-US" sz="120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6FD8CA6-DC0A-2E4A-B9D2-5BC594190EE9}" type="slidenum">
              <a:rPr lang="en-US" sz="1200"/>
              <a:pPr eaLnBrk="1" hangingPunct="1"/>
              <a:t>14</a:t>
            </a:fld>
            <a:endParaRPr lang="en-US" sz="120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6FD8CA6-DC0A-2E4A-B9D2-5BC594190EE9}" type="slidenum">
              <a:rPr lang="en-US" sz="1200"/>
              <a:pPr eaLnBrk="1" hangingPunct="1"/>
              <a:t>15</a:t>
            </a:fld>
            <a:endParaRPr lang="en-US" sz="120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extLst>
      <p:ext uri="{BB962C8B-B14F-4D97-AF65-F5344CB8AC3E}">
        <p14:creationId xmlns:p14="http://schemas.microsoft.com/office/powerpoint/2010/main" val="2535259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413909C-6AFE-F745-8930-BC056A14086E}" type="slidenum">
              <a:rPr lang="en-US" sz="1200"/>
              <a:pPr eaLnBrk="1" hangingPunct="1"/>
              <a:t>16</a:t>
            </a:fld>
            <a:endParaRPr lang="en-US" sz="12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2DFB1E8-31E9-3D44-82B2-DA53271CD420}" type="slidenum">
              <a:rPr lang="en-US" sz="1200"/>
              <a:pPr eaLnBrk="1" hangingPunct="1"/>
              <a:t>17</a:t>
            </a:fld>
            <a:endParaRPr lang="en-US" sz="12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CC8E934-8D8A-E141-936D-E337CD498F88}" type="slidenum">
              <a:rPr lang="en-US" sz="1200"/>
              <a:pPr eaLnBrk="1" hangingPunct="1"/>
              <a:t>18</a:t>
            </a:fld>
            <a:endParaRPr lang="en-US" sz="120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117116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A68B2C9-C30B-314D-9FB5-9381535C2759}" type="slidenum">
              <a:rPr lang="en-US" sz="1200"/>
              <a:pPr eaLnBrk="1" hangingPunct="1"/>
              <a:t>19</a:t>
            </a:fld>
            <a:endParaRPr lang="en-US" sz="12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59D8911-65B2-7D49-8B65-44054D9D7004}" type="slidenum">
              <a:rPr lang="en-US" sz="1200"/>
              <a:pPr eaLnBrk="1" hangingPunct="1"/>
              <a:t>2</a:t>
            </a:fld>
            <a:endParaRPr lang="en-US" sz="1200"/>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89D561C-B0B2-1047-9B6C-FE0AFCB3F2B3}" type="slidenum">
              <a:rPr lang="en-US" sz="1200"/>
              <a:pPr eaLnBrk="1" hangingPunct="1"/>
              <a:t>29</a:t>
            </a:fld>
            <a:endParaRPr lang="en-US" sz="12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39806A-86EB-804E-919F-894BE073C292}" type="slidenum">
              <a:rPr lang="en-US" sz="1200"/>
              <a:pPr eaLnBrk="1" hangingPunct="1"/>
              <a:t>30</a:t>
            </a:fld>
            <a:endParaRPr 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039806A-86EB-804E-919F-894BE073C292}" type="slidenum">
              <a:rPr lang="en-US" sz="1200"/>
              <a:pPr eaLnBrk="1" hangingPunct="1"/>
              <a:t>31</a:t>
            </a:fld>
            <a:endParaRPr lang="en-US" sz="12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extLst>
      <p:ext uri="{BB962C8B-B14F-4D97-AF65-F5344CB8AC3E}">
        <p14:creationId xmlns:p14="http://schemas.microsoft.com/office/powerpoint/2010/main" val="6018951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CA4F7E-BB82-A14B-947B-B12E04DDA98B}" type="slidenum">
              <a:rPr lang="en-US" sz="1200"/>
              <a:pPr eaLnBrk="1" hangingPunct="1"/>
              <a:t>32</a:t>
            </a:fld>
            <a:endParaRPr lang="en-US" sz="12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13A4BBA-858F-4546-9E3A-04097568FEF7}" type="slidenum">
              <a:rPr lang="en-US" sz="1200"/>
              <a:pPr eaLnBrk="1" hangingPunct="1"/>
              <a:t>33</a:t>
            </a:fld>
            <a:endParaRPr lang="en-US" sz="120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5D07234-B490-5C40-9E66-0B0937C2D09D}" type="slidenum">
              <a:rPr lang="en-US" sz="1200"/>
              <a:pPr eaLnBrk="1" hangingPunct="1"/>
              <a:t>34</a:t>
            </a:fld>
            <a:endParaRPr lang="en-US" sz="12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0835CBB-6E70-0C49-8F95-AC74EF65F6E4}" type="slidenum">
              <a:rPr lang="en-US" sz="1200"/>
              <a:pPr eaLnBrk="1" hangingPunct="1"/>
              <a:t>35</a:t>
            </a:fld>
            <a:endParaRPr lang="en-US" sz="12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E46F2ED-8420-084E-A692-E2225B615986}" type="slidenum">
              <a:rPr lang="en-US" sz="1200"/>
              <a:pPr eaLnBrk="1" hangingPunct="1"/>
              <a:t>36</a:t>
            </a:fld>
            <a:endParaRPr lang="en-US" sz="120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B7804C3-E9EE-F74D-AC6A-B1D1CFEC85A9}" type="slidenum">
              <a:rPr lang="en-US" sz="1200"/>
              <a:pPr eaLnBrk="1" hangingPunct="1"/>
              <a:t>37</a:t>
            </a:fld>
            <a:endParaRPr lang="en-US" sz="120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C7AE7E17-FE19-C54C-B8B9-705931158A07}" type="slidenum">
              <a:rPr lang="en-US" sz="1200"/>
              <a:pPr eaLnBrk="1" hangingPunct="1"/>
              <a:t>38</a:t>
            </a:fld>
            <a:endParaRPr lang="en-US" sz="12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59D8911-65B2-7D49-8B65-44054D9D7004}" type="slidenum">
              <a:rPr lang="en-US" sz="1200"/>
              <a:pPr eaLnBrk="1" hangingPunct="1"/>
              <a:t>3</a:t>
            </a:fld>
            <a:endParaRPr lang="en-US" sz="1200"/>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F37508-337C-AD45-9B83-696BB37C1CC0}" type="slidenum">
              <a:rPr lang="en-US"/>
              <a:pPr/>
              <a:t>39</a:t>
            </a:fld>
            <a:endParaRPr lang="en-US"/>
          </a:p>
        </p:txBody>
      </p:sp>
      <p:sp>
        <p:nvSpPr>
          <p:cNvPr id="20480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04803" name="Rectangle 3"/>
          <p:cNvSpPr>
            <a:spLocks noGrp="1" noChangeArrowheads="1"/>
          </p:cNvSpPr>
          <p:nvPr>
            <p:ph type="body" idx="1"/>
          </p:nvPr>
        </p:nvSpPr>
        <p:spPr/>
        <p:txBody>
          <a:bodyPr/>
          <a:lstStyle/>
          <a:p>
            <a:r>
              <a:rPr lang="en-US"/>
              <a:t>Membrane processes are used in water treatment for solid/liquid separation. RO and NF are pressure-driven membrane processes. In this figure, the orange circles represent the particles or solute molecules and the blue circles represents the solvent (water). The feed solution is forced under pressure through the membrane (animate) and the result is a relatively clean permeate solution.</a:t>
            </a:r>
          </a:p>
          <a:p>
            <a:endParaRPr lang="en-US"/>
          </a:p>
          <a:p>
            <a:r>
              <a:rPr lang="en-US"/>
              <a:t>Separation occurs because the membrane transports one component (the water) more readily than any other components.</a:t>
            </a:r>
          </a:p>
        </p:txBody>
      </p:sp>
    </p:spTree>
    <p:extLst>
      <p:ext uri="{BB962C8B-B14F-4D97-AF65-F5344CB8AC3E}">
        <p14:creationId xmlns:p14="http://schemas.microsoft.com/office/powerpoint/2010/main" val="12571805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8F9FD3E-B554-3445-9701-FCFDDA2306DC}" type="slidenum">
              <a:rPr lang="en-US"/>
              <a:pPr/>
              <a:t>42</a:t>
            </a:fld>
            <a:endParaRPr lang="en-US"/>
          </a:p>
        </p:txBody>
      </p:sp>
      <p:sp>
        <p:nvSpPr>
          <p:cNvPr id="718850" name="Rectangle 2"/>
          <p:cNvSpPr>
            <a:spLocks noGrp="1" noRot="1" noChangeAspect="1" noChangeArrowheads="1" noTextEdit="1"/>
          </p:cNvSpPr>
          <p:nvPr>
            <p:ph type="sldImg"/>
          </p:nvPr>
        </p:nvSpPr>
        <p:spPr>
          <a:xfrm>
            <a:off x="874713" y="708025"/>
            <a:ext cx="5037137" cy="3778250"/>
          </a:xfrm>
          <a:ln/>
          <a:extLst>
            <a:ext uri="{FAA26D3D-D897-4be2-8F04-BA451C77F1D7}">
              <ma14:placeholderFlag xmlns="" xmlns:ma14="http://schemas.microsoft.com/office/mac/drawingml/2011/main" val="1"/>
            </a:ext>
          </a:extLst>
        </p:spPr>
      </p:sp>
      <p:sp>
        <p:nvSpPr>
          <p:cNvPr id="718851" name="Rectangle 3"/>
          <p:cNvSpPr>
            <a:spLocks noGrp="1" noChangeArrowheads="1"/>
          </p:cNvSpPr>
          <p:nvPr>
            <p:ph type="body" idx="1"/>
          </p:nvPr>
        </p:nvSpPr>
        <p:spPr>
          <a:xfrm>
            <a:off x="919444" y="4722435"/>
            <a:ext cx="4950851" cy="4486313"/>
          </a:xfrm>
        </p:spPr>
        <p:txBody>
          <a:bodyPr/>
          <a:lstStyle/>
          <a:p>
            <a:endParaRPr lang="en-US"/>
          </a:p>
        </p:txBody>
      </p:sp>
    </p:spTree>
    <p:extLst>
      <p:ext uri="{BB962C8B-B14F-4D97-AF65-F5344CB8AC3E}">
        <p14:creationId xmlns:p14="http://schemas.microsoft.com/office/powerpoint/2010/main" val="36971540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CC8E934-8D8A-E141-936D-E337CD498F88}" type="slidenum">
              <a:rPr lang="en-US" sz="1200"/>
              <a:pPr eaLnBrk="1" hangingPunct="1"/>
              <a:t>43</a:t>
            </a:fld>
            <a:endParaRPr lang="en-US" sz="120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D6C54F9-FF7E-7840-B693-566691E51576}" type="slidenum">
              <a:rPr lang="en-US" sz="1200"/>
              <a:pPr eaLnBrk="1" hangingPunct="1"/>
              <a:t>45</a:t>
            </a:fld>
            <a:endParaRPr lang="en-US" sz="12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FB421DF-4B26-1B41-989D-D24BA0D9C1ED}" type="slidenum">
              <a:rPr lang="en-US" sz="1200"/>
              <a:pPr eaLnBrk="1" hangingPunct="1"/>
              <a:t>4</a:t>
            </a:fld>
            <a:endParaRPr lang="en-US" sz="12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FA2FAC7-F324-3642-9241-99733F08342A}" type="slidenum">
              <a:rPr lang="en-US" sz="1200"/>
              <a:pPr eaLnBrk="1" hangingPunct="1"/>
              <a:t>5</a:t>
            </a:fld>
            <a:endParaRPr lang="en-US" sz="12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A422FF-9FDF-914A-A14F-E9703DD24B3E}" type="slidenum">
              <a:rPr lang="en-US" sz="1200"/>
              <a:pPr eaLnBrk="1" hangingPunct="1"/>
              <a:t>6</a:t>
            </a:fld>
            <a:endParaRPr lang="en-US" sz="12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D4F5B34-270E-4943-AD2D-9951DD000FB0}" type="slidenum">
              <a:rPr lang="en-US" sz="1200"/>
              <a:pPr eaLnBrk="1" hangingPunct="1"/>
              <a:t>7</a:t>
            </a:fld>
            <a:endParaRPr lang="en-US" sz="12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FC10C94-85C4-2B44-A480-D3B97E44C7C5}" type="slidenum">
              <a:rPr lang="en-US" sz="1200"/>
              <a:pPr eaLnBrk="1" hangingPunct="1"/>
              <a:t>8</a:t>
            </a:fld>
            <a:endParaRPr lang="en-US" sz="12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5BE3FE-FF8D-CC4B-998F-B5471F8F2E29}" type="slidenum">
              <a:rPr lang="en-US" sz="1200"/>
              <a:pPr eaLnBrk="1" hangingPunct="1"/>
              <a:t>9</a:t>
            </a:fld>
            <a:endParaRPr lang="en-US" sz="12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7"/>
          <p:cNvGrpSpPr>
            <a:grpSpLocks/>
          </p:cNvGrpSpPr>
          <p:nvPr/>
        </p:nvGrpSpPr>
        <p:grpSpPr bwMode="auto">
          <a:xfrm>
            <a:off x="228600" y="2889250"/>
            <a:ext cx="8610600" cy="201613"/>
            <a:chOff x="144" y="1680"/>
            <a:chExt cx="5424" cy="144"/>
          </a:xfrm>
        </p:grpSpPr>
        <p:sp>
          <p:nvSpPr>
            <p:cNvPr id="5" name="Rectangle 8"/>
            <p:cNvSpPr>
              <a:spLocks noChangeArrowheads="1"/>
            </p:cNvSpPr>
            <p:nvPr userDrawn="1"/>
          </p:nvSpPr>
          <p:spPr bwMode="auto">
            <a:xfrm>
              <a:off x="144" y="1680"/>
              <a:ext cx="1808" cy="144"/>
            </a:xfrm>
            <a:prstGeom prst="rect">
              <a:avLst/>
            </a:prstGeom>
            <a:solidFill>
              <a:srgbClr val="21314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Verdana" charset="0"/>
                <a:cs typeface="Arial" charset="0"/>
              </a:endParaRPr>
            </a:p>
          </p:txBody>
        </p:sp>
        <p:sp>
          <p:nvSpPr>
            <p:cNvPr id="6" name="Rectangle 9"/>
            <p:cNvSpPr>
              <a:spLocks noChangeArrowheads="1"/>
            </p:cNvSpPr>
            <p:nvPr userDrawn="1"/>
          </p:nvSpPr>
          <p:spPr bwMode="auto">
            <a:xfrm>
              <a:off x="1952" y="1680"/>
              <a:ext cx="1808" cy="144"/>
            </a:xfrm>
            <a:prstGeom prst="rect">
              <a:avLst/>
            </a:prstGeom>
            <a:solidFill>
              <a:srgbClr val="92A2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Verdana" charset="0"/>
                <a:cs typeface="Arial" charset="0"/>
              </a:endParaRPr>
            </a:p>
          </p:txBody>
        </p:sp>
        <p:sp>
          <p:nvSpPr>
            <p:cNvPr id="7" name="Rectangle 10"/>
            <p:cNvSpPr>
              <a:spLocks noChangeArrowheads="1"/>
            </p:cNvSpPr>
            <p:nvPr userDrawn="1"/>
          </p:nvSpPr>
          <p:spPr bwMode="auto">
            <a:xfrm>
              <a:off x="3760" y="1680"/>
              <a:ext cx="1808" cy="144"/>
            </a:xfrm>
            <a:prstGeom prst="rect">
              <a:avLst/>
            </a:prstGeom>
            <a:solidFill>
              <a:srgbClr val="D2492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latin typeface="Verdana" charset="0"/>
                <a:cs typeface="Arial" charset="0"/>
              </a:endParaRPr>
            </a:p>
          </p:txBody>
        </p:sp>
      </p:grpSp>
      <p:sp>
        <p:nvSpPr>
          <p:cNvPr id="22530" name="Rectangle 2"/>
          <p:cNvSpPr>
            <a:spLocks noGrp="1" noChangeArrowheads="1"/>
          </p:cNvSpPr>
          <p:nvPr>
            <p:ph type="ctrTitle"/>
          </p:nvPr>
        </p:nvSpPr>
        <p:spPr>
          <a:xfrm>
            <a:off x="685800" y="685800"/>
            <a:ext cx="7772400" cy="2127250"/>
          </a:xfrm>
        </p:spPr>
        <p:txBody>
          <a:bodyPr/>
          <a:lstStyle>
            <a:lvl1pPr algn="ctr">
              <a:defRPr sz="5800"/>
            </a:lvl1pPr>
          </a:lstStyle>
          <a:p>
            <a:r>
              <a:rPr lang="en-US" dirty="0"/>
              <a:t>Click to edit Master title style</a:t>
            </a:r>
          </a:p>
        </p:txBody>
      </p:sp>
      <p:sp>
        <p:nvSpPr>
          <p:cNvPr id="22531" name="Rectangle 3"/>
          <p:cNvSpPr>
            <a:spLocks noGrp="1" noChangeArrowheads="1"/>
          </p:cNvSpPr>
          <p:nvPr>
            <p:ph type="subTitle" idx="1"/>
          </p:nvPr>
        </p:nvSpPr>
        <p:spPr>
          <a:xfrm>
            <a:off x="1371600" y="3270250"/>
            <a:ext cx="6400800" cy="2209800"/>
          </a:xfrm>
        </p:spPr>
        <p:txBody>
          <a:bodyPr/>
          <a:lstStyle>
            <a:lvl1pPr marL="0" indent="0" algn="ctr">
              <a:buFont typeface="Wingdings" pitchFamily="-65" charset="2"/>
              <a:buNone/>
              <a:defRPr sz="2600"/>
            </a:lvl1pPr>
          </a:lstStyle>
          <a:p>
            <a:r>
              <a:rPr lang="en-US"/>
              <a:t>Click to edit Master subtitle style</a:t>
            </a:r>
          </a:p>
        </p:txBody>
      </p:sp>
      <p:sp>
        <p:nvSpPr>
          <p:cNvPr id="8" name="Rectangle 4"/>
          <p:cNvSpPr>
            <a:spLocks noGrp="1" noChangeArrowheads="1"/>
          </p:cNvSpPr>
          <p:nvPr>
            <p:ph type="dt" sz="half" idx="10"/>
          </p:nvPr>
        </p:nvSpPr>
        <p:spPr/>
        <p:txBody>
          <a:bodyPr/>
          <a:lstStyle>
            <a:lvl1pPr>
              <a:defRPr/>
            </a:lvl1pPr>
          </a:lstStyle>
          <a:p>
            <a:pPr>
              <a:defRPr/>
            </a:pPr>
            <a:endParaRPr lang="en-US"/>
          </a:p>
        </p:txBody>
      </p:sp>
      <p:sp>
        <p:nvSpPr>
          <p:cNvPr id="9" name="Rectangle 5"/>
          <p:cNvSpPr>
            <a:spLocks noGrp="1" noChangeArrowheads="1"/>
          </p:cNvSpPr>
          <p:nvPr>
            <p:ph type="ftr" sz="quarter" idx="11"/>
          </p:nvPr>
        </p:nvSpPr>
        <p:spPr/>
        <p:txBody>
          <a:bodyPr/>
          <a:lstStyle>
            <a:lvl1pPr>
              <a:defRPr/>
            </a:lvl1pPr>
          </a:lstStyle>
          <a:p>
            <a:pPr>
              <a:defRPr/>
            </a:pPr>
            <a:endParaRPr lang="en-US"/>
          </a:p>
        </p:txBody>
      </p:sp>
      <p:sp>
        <p:nvSpPr>
          <p:cNvPr id="10" name="Rectangle 6"/>
          <p:cNvSpPr>
            <a:spLocks noGrp="1" noChangeArrowheads="1"/>
          </p:cNvSpPr>
          <p:nvPr>
            <p:ph type="sldNum" sz="quarter" idx="12"/>
          </p:nvPr>
        </p:nvSpPr>
        <p:spPr/>
        <p:txBody>
          <a:bodyPr/>
          <a:lstStyle>
            <a:lvl1pPr>
              <a:defRPr/>
            </a:lvl1pPr>
          </a:lstStyle>
          <a:p>
            <a:pPr>
              <a:defRPr/>
            </a:pPr>
            <a:fld id="{A5B3D2BD-57B4-1B42-A147-31827782524D}" type="slidenum">
              <a:rPr lang="en-US"/>
              <a:pPr>
                <a:defRPr/>
              </a:pPr>
              <a:t>‹#›</a:t>
            </a:fld>
            <a:endParaRPr lang="en-US"/>
          </a:p>
        </p:txBody>
      </p:sp>
    </p:spTree>
    <p:extLst>
      <p:ext uri="{BB962C8B-B14F-4D97-AF65-F5344CB8AC3E}">
        <p14:creationId xmlns:p14="http://schemas.microsoft.com/office/powerpoint/2010/main" val="304719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Date Placeholder 3"/>
          <p:cNvSpPr>
            <a:spLocks noGrp="1"/>
          </p:cNvSpPr>
          <p:nvPr>
            <p:ph type="dt" sz="half" idx="10"/>
          </p:nvPr>
        </p:nvSpPr>
        <p:spPr>
          <a:xfrm>
            <a:off x="457200" y="6245225"/>
            <a:ext cx="2133600" cy="476250"/>
          </a:xfrm>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245225"/>
            <a:ext cx="2895600" cy="476250"/>
          </a:xfr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245225"/>
            <a:ext cx="2133600" cy="476250"/>
          </a:xfrm>
        </p:spPr>
        <p:txBody>
          <a:bodyPr/>
          <a:lstStyle>
            <a:lvl1pPr>
              <a:defRPr/>
            </a:lvl1pPr>
          </a:lstStyle>
          <a:p>
            <a:pPr>
              <a:defRPr/>
            </a:pPr>
            <a:fld id="{FE88A971-DF18-1741-B1EF-DBF681C25347}" type="slidenum">
              <a:rPr lang="en-US"/>
              <a:pPr>
                <a:defRPr/>
              </a:pPr>
              <a:t>‹#›</a:t>
            </a:fld>
            <a:endParaRPr lang="en-US"/>
          </a:p>
        </p:txBody>
      </p:sp>
    </p:spTree>
    <p:extLst>
      <p:ext uri="{BB962C8B-B14F-4D97-AF65-F5344CB8AC3E}">
        <p14:creationId xmlns:p14="http://schemas.microsoft.com/office/powerpoint/2010/main" val="36305215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E3858CF-88C8-B041-B75A-B5C7E35DD97F}" type="slidenum">
              <a:rPr lang="en-US"/>
              <a:pPr>
                <a:defRPr/>
              </a:pPr>
              <a:t>‹#›</a:t>
            </a:fld>
            <a:endParaRPr lang="en-US"/>
          </a:p>
        </p:txBody>
      </p:sp>
    </p:spTree>
    <p:extLst>
      <p:ext uri="{BB962C8B-B14F-4D97-AF65-F5344CB8AC3E}">
        <p14:creationId xmlns:p14="http://schemas.microsoft.com/office/powerpoint/2010/main" val="462278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1450"/>
            <a:ext cx="4038600" cy="4900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1450"/>
            <a:ext cx="4038600" cy="49006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59372D4-F29C-7542-B1EF-23129581D790}" type="slidenum">
              <a:rPr lang="en-US"/>
              <a:pPr>
                <a:defRPr/>
              </a:pPr>
              <a:t>‹#›</a:t>
            </a:fld>
            <a:endParaRPr lang="en-US"/>
          </a:p>
        </p:txBody>
      </p:sp>
    </p:spTree>
    <p:extLst>
      <p:ext uri="{BB962C8B-B14F-4D97-AF65-F5344CB8AC3E}">
        <p14:creationId xmlns:p14="http://schemas.microsoft.com/office/powerpoint/2010/main" val="2818261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34BBB30-0B8D-334C-A434-6B71BE74770D}" type="slidenum">
              <a:rPr lang="en-US"/>
              <a:pPr>
                <a:defRPr/>
              </a:pPr>
              <a:t>‹#›</a:t>
            </a:fld>
            <a:endParaRPr lang="en-US"/>
          </a:p>
        </p:txBody>
      </p:sp>
    </p:spTree>
    <p:extLst>
      <p:ext uri="{BB962C8B-B14F-4D97-AF65-F5344CB8AC3E}">
        <p14:creationId xmlns:p14="http://schemas.microsoft.com/office/powerpoint/2010/main" val="42682924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5613"/>
            <a:ext cx="8229600" cy="781050"/>
          </a:xfrm>
        </p:spPr>
        <p:txBody>
          <a:bodyPr/>
          <a:lstStyle/>
          <a:p>
            <a:r>
              <a:rPr lang="en-US"/>
              <a:t>Click to edit Master title style</a:t>
            </a:r>
          </a:p>
        </p:txBody>
      </p:sp>
      <p:sp>
        <p:nvSpPr>
          <p:cNvPr id="3" name="Text Placeholder 2"/>
          <p:cNvSpPr>
            <a:spLocks noGrp="1"/>
          </p:cNvSpPr>
          <p:nvPr>
            <p:ph type="body" sz="half" idx="1"/>
          </p:nvPr>
        </p:nvSpPr>
        <p:spPr>
          <a:xfrm>
            <a:off x="457200" y="1441450"/>
            <a:ext cx="4038600" cy="490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1450"/>
            <a:ext cx="4038600" cy="490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FAF1407-95DA-4D44-9488-8D4205103307}" type="slidenum">
              <a:rPr lang="en-US"/>
              <a:pPr>
                <a:defRPr/>
              </a:pPr>
              <a:t>‹#›</a:t>
            </a:fld>
            <a:endParaRPr lang="en-US"/>
          </a:p>
        </p:txBody>
      </p:sp>
    </p:spTree>
    <p:extLst>
      <p:ext uri="{BB962C8B-B14F-4D97-AF65-F5344CB8AC3E}">
        <p14:creationId xmlns:p14="http://schemas.microsoft.com/office/powerpoint/2010/main" val="639609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455613"/>
            <a:ext cx="8229600" cy="58864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8A6AE8C-F9D4-724D-BBD6-C6F58E25C2E9}" type="slidenum">
              <a:rPr lang="en-US"/>
              <a:pPr>
                <a:defRPr/>
              </a:pPr>
              <a:t>‹#›</a:t>
            </a:fld>
            <a:endParaRPr lang="en-US"/>
          </a:p>
        </p:txBody>
      </p:sp>
    </p:spTree>
    <p:extLst>
      <p:ext uri="{BB962C8B-B14F-4D97-AF65-F5344CB8AC3E}">
        <p14:creationId xmlns:p14="http://schemas.microsoft.com/office/powerpoint/2010/main" val="1829073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5613"/>
            <a:ext cx="8229600" cy="781050"/>
          </a:xfrm>
        </p:spPr>
        <p:txBody>
          <a:bodyPr/>
          <a:lstStyle/>
          <a:p>
            <a:r>
              <a:rPr lang="en-US"/>
              <a:t>Click to edit Master title style</a:t>
            </a:r>
          </a:p>
        </p:txBody>
      </p:sp>
      <p:sp>
        <p:nvSpPr>
          <p:cNvPr id="3" name="Text Placeholder 2"/>
          <p:cNvSpPr>
            <a:spLocks noGrp="1"/>
          </p:cNvSpPr>
          <p:nvPr>
            <p:ph type="body" sz="half" idx="1"/>
          </p:nvPr>
        </p:nvSpPr>
        <p:spPr>
          <a:xfrm>
            <a:off x="457200" y="1441450"/>
            <a:ext cx="4038600" cy="49006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441450"/>
            <a:ext cx="4038600" cy="237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67163"/>
            <a:ext cx="4038600" cy="237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7059139D-57A6-2A41-B371-4E3682615EA5}" type="slidenum">
              <a:rPr lang="en-US"/>
              <a:pPr>
                <a:defRPr/>
              </a:pPr>
              <a:t>‹#›</a:t>
            </a:fld>
            <a:endParaRPr lang="en-US"/>
          </a:p>
        </p:txBody>
      </p:sp>
    </p:spTree>
    <p:extLst>
      <p:ext uri="{BB962C8B-B14F-4D97-AF65-F5344CB8AC3E}">
        <p14:creationId xmlns:p14="http://schemas.microsoft.com/office/powerpoint/2010/main" val="3762053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455613"/>
            <a:ext cx="8229600" cy="781050"/>
          </a:xfrm>
        </p:spPr>
        <p:txBody>
          <a:bodyPr/>
          <a:lstStyle/>
          <a:p>
            <a:r>
              <a:rPr lang="en-US"/>
              <a:t>Click to edit Master title style</a:t>
            </a:r>
          </a:p>
        </p:txBody>
      </p:sp>
      <p:sp>
        <p:nvSpPr>
          <p:cNvPr id="3" name="Content Placeholder 2"/>
          <p:cNvSpPr>
            <a:spLocks noGrp="1"/>
          </p:cNvSpPr>
          <p:nvPr>
            <p:ph sz="quarter" idx="1"/>
          </p:nvPr>
        </p:nvSpPr>
        <p:spPr>
          <a:xfrm>
            <a:off x="457200" y="1441450"/>
            <a:ext cx="4038600" cy="237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441450"/>
            <a:ext cx="4038600" cy="2373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67163"/>
            <a:ext cx="4038600" cy="237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67163"/>
            <a:ext cx="4038600" cy="2374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970EC8A-A229-2349-B7ED-A606BFE0D21D}" type="slidenum">
              <a:rPr lang="en-US"/>
              <a:pPr>
                <a:defRPr/>
              </a:pPr>
              <a:t>‹#›</a:t>
            </a:fld>
            <a:endParaRPr lang="en-US"/>
          </a:p>
        </p:txBody>
      </p:sp>
    </p:spTree>
    <p:extLst>
      <p:ext uri="{BB962C8B-B14F-4D97-AF65-F5344CB8AC3E}">
        <p14:creationId xmlns:p14="http://schemas.microsoft.com/office/powerpoint/2010/main" val="2133048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F151A75E-E8BF-A74F-BE34-35397C5C8A81}" type="slidenum">
              <a:rPr lang="en-US"/>
              <a:pPr>
                <a:defRPr/>
              </a:pPr>
              <a:t>‹#›</a:t>
            </a:fld>
            <a:endParaRPr lang="en-US"/>
          </a:p>
        </p:txBody>
      </p:sp>
    </p:spTree>
    <p:extLst>
      <p:ext uri="{BB962C8B-B14F-4D97-AF65-F5344CB8AC3E}">
        <p14:creationId xmlns:p14="http://schemas.microsoft.com/office/powerpoint/2010/main" val="1530559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55613"/>
            <a:ext cx="8229600" cy="781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441450"/>
            <a:ext cx="8229600" cy="4900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508" name="Rectangle 4"/>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000">
                <a:latin typeface="Verdana" pitchFamily="-111" charset="0"/>
                <a:ea typeface="Arial" pitchFamily="-111" charset="0"/>
                <a:cs typeface="Arial" pitchFamily="-111" charset="0"/>
              </a:defRPr>
            </a:lvl1pPr>
          </a:lstStyle>
          <a:p>
            <a:pPr>
              <a:defRPr/>
            </a:pPr>
            <a:endParaRPr lang="en-US"/>
          </a:p>
        </p:txBody>
      </p:sp>
      <p:sp>
        <p:nvSpPr>
          <p:cNvPr id="2150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000">
                <a:latin typeface="Verdana" pitchFamily="-111" charset="0"/>
                <a:ea typeface="Arial" pitchFamily="-111" charset="0"/>
                <a:cs typeface="Arial" pitchFamily="-111" charset="0"/>
              </a:defRPr>
            </a:lvl1pPr>
          </a:lstStyle>
          <a:p>
            <a:pPr>
              <a:defRPr/>
            </a:pPr>
            <a:endParaRPr lang="en-US"/>
          </a:p>
        </p:txBody>
      </p:sp>
      <p:sp>
        <p:nvSpPr>
          <p:cNvPr id="21510" name="Rectangle 6"/>
          <p:cNvSpPr>
            <a:spLocks noGrp="1" noChangeArrowheads="1"/>
          </p:cNvSpPr>
          <p:nvPr>
            <p:ph type="sldNum" sz="quarter" idx="4"/>
          </p:nvPr>
        </p:nvSpPr>
        <p:spPr bwMode="auto">
          <a:xfrm>
            <a:off x="7010400" y="6629400"/>
            <a:ext cx="2133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Verdana" charset="0"/>
                <a:cs typeface="Arial" charset="0"/>
              </a:defRPr>
            </a:lvl1pPr>
          </a:lstStyle>
          <a:p>
            <a:pPr>
              <a:defRPr/>
            </a:pPr>
            <a:fld id="{D58B2CA9-3F87-C341-B5DB-D1651E813611}" type="slidenum">
              <a:rPr lang="en-US"/>
              <a:pPr>
                <a:defRPr/>
              </a:pPr>
              <a:t>‹#›</a:t>
            </a:fld>
            <a:endParaRPr lang="en-US"/>
          </a:p>
        </p:txBody>
      </p:sp>
      <p:sp>
        <p:nvSpPr>
          <p:cNvPr id="1031" name="Rectangle 7"/>
          <p:cNvSpPr>
            <a:spLocks noChangeArrowheads="1"/>
          </p:cNvSpPr>
          <p:nvPr/>
        </p:nvSpPr>
        <p:spPr bwMode="auto">
          <a:xfrm>
            <a:off x="0" y="0"/>
            <a:ext cx="228600" cy="2286000"/>
          </a:xfrm>
          <a:prstGeom prst="rect">
            <a:avLst/>
          </a:prstGeom>
          <a:solidFill>
            <a:srgbClr val="21314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a:latin typeface="Times New Roman" charset="0"/>
              <a:cs typeface="Arial" charset="0"/>
            </a:endParaRPr>
          </a:p>
        </p:txBody>
      </p:sp>
      <p:sp>
        <p:nvSpPr>
          <p:cNvPr id="1032" name="Line 8"/>
          <p:cNvSpPr>
            <a:spLocks noChangeShapeType="1"/>
          </p:cNvSpPr>
          <p:nvPr/>
        </p:nvSpPr>
        <p:spPr bwMode="auto">
          <a:xfrm>
            <a:off x="457200" y="1325563"/>
            <a:ext cx="8077200" cy="0"/>
          </a:xfrm>
          <a:prstGeom prst="line">
            <a:avLst/>
          </a:prstGeom>
          <a:noFill/>
          <a:ln w="57150">
            <a:solidFill>
              <a:srgbClr val="8391AD"/>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033" name="Rectangle 9"/>
          <p:cNvSpPr>
            <a:spLocks noChangeArrowheads="1"/>
          </p:cNvSpPr>
          <p:nvPr/>
        </p:nvSpPr>
        <p:spPr bwMode="auto">
          <a:xfrm>
            <a:off x="0" y="2286000"/>
            <a:ext cx="228600" cy="2286000"/>
          </a:xfrm>
          <a:prstGeom prst="rect">
            <a:avLst/>
          </a:prstGeom>
          <a:solidFill>
            <a:srgbClr val="92A2BD"/>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a:latin typeface="Times New Roman" charset="0"/>
              <a:cs typeface="Arial" charset="0"/>
            </a:endParaRPr>
          </a:p>
        </p:txBody>
      </p:sp>
      <p:sp>
        <p:nvSpPr>
          <p:cNvPr id="1034" name="Rectangle 10"/>
          <p:cNvSpPr>
            <a:spLocks noChangeArrowheads="1"/>
          </p:cNvSpPr>
          <p:nvPr/>
        </p:nvSpPr>
        <p:spPr bwMode="auto">
          <a:xfrm>
            <a:off x="0" y="4572000"/>
            <a:ext cx="228600" cy="2286000"/>
          </a:xfrm>
          <a:prstGeom prst="rect">
            <a:avLst/>
          </a:prstGeom>
          <a:solidFill>
            <a:srgbClr val="D2492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a:endParaRPr lang="en-US">
              <a:latin typeface="Times New Roman" charset="0"/>
              <a:cs typeface="Arial" charset="0"/>
            </a:endParaRPr>
          </a:p>
        </p:txBody>
      </p:sp>
    </p:spTree>
  </p:cSld>
  <p:clrMap bg1="lt1" tx1="dk1" bg2="lt2" tx2="dk2" accent1="accent1" accent2="accent2" accent3="accent3" accent4="accent4" accent5="accent5" accent6="accent6" hlink="hlink" folHlink="folHlink"/>
  <p:sldLayoutIdLst>
    <p:sldLayoutId id="2147483744"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5" r:id="rId10"/>
  </p:sldLayoutIdLst>
  <p:txStyles>
    <p:titleStyle>
      <a:lvl1pPr algn="l" rtl="0" eaLnBrk="0" fontAlgn="base" hangingPunct="0">
        <a:lnSpc>
          <a:spcPct val="80000"/>
        </a:lnSpc>
        <a:spcBef>
          <a:spcPct val="0"/>
        </a:spcBef>
        <a:spcAft>
          <a:spcPct val="0"/>
        </a:spcAft>
        <a:defRPr sz="4400" b="1">
          <a:solidFill>
            <a:srgbClr val="21314D"/>
          </a:solidFill>
          <a:latin typeface="+mj-lt"/>
          <a:ea typeface="ＭＳ Ｐゴシック" charset="0"/>
          <a:cs typeface="+mj-cs"/>
        </a:defRPr>
      </a:lvl1pPr>
      <a:lvl2pPr algn="l" rtl="0" eaLnBrk="0" fontAlgn="base" hangingPunct="0">
        <a:lnSpc>
          <a:spcPct val="80000"/>
        </a:lnSpc>
        <a:spcBef>
          <a:spcPct val="0"/>
        </a:spcBef>
        <a:spcAft>
          <a:spcPct val="0"/>
        </a:spcAft>
        <a:defRPr sz="4400" b="1">
          <a:solidFill>
            <a:srgbClr val="21314D"/>
          </a:solidFill>
          <a:latin typeface="Calibri" pitchFamily="-65" charset="0"/>
          <a:ea typeface="ＭＳ Ｐゴシック" charset="0"/>
          <a:cs typeface="Arial" pitchFamily="-65" charset="0"/>
        </a:defRPr>
      </a:lvl2pPr>
      <a:lvl3pPr algn="l" rtl="0" eaLnBrk="0" fontAlgn="base" hangingPunct="0">
        <a:lnSpc>
          <a:spcPct val="80000"/>
        </a:lnSpc>
        <a:spcBef>
          <a:spcPct val="0"/>
        </a:spcBef>
        <a:spcAft>
          <a:spcPct val="0"/>
        </a:spcAft>
        <a:defRPr sz="4400" b="1">
          <a:solidFill>
            <a:srgbClr val="21314D"/>
          </a:solidFill>
          <a:latin typeface="Calibri" pitchFamily="-65" charset="0"/>
          <a:ea typeface="ＭＳ Ｐゴシック" charset="0"/>
          <a:cs typeface="Arial" pitchFamily="-65" charset="0"/>
        </a:defRPr>
      </a:lvl3pPr>
      <a:lvl4pPr algn="l" rtl="0" eaLnBrk="0" fontAlgn="base" hangingPunct="0">
        <a:lnSpc>
          <a:spcPct val="80000"/>
        </a:lnSpc>
        <a:spcBef>
          <a:spcPct val="0"/>
        </a:spcBef>
        <a:spcAft>
          <a:spcPct val="0"/>
        </a:spcAft>
        <a:defRPr sz="4400" b="1">
          <a:solidFill>
            <a:srgbClr val="21314D"/>
          </a:solidFill>
          <a:latin typeface="Calibri" pitchFamily="-65" charset="0"/>
          <a:ea typeface="ＭＳ Ｐゴシック" charset="0"/>
          <a:cs typeface="Arial" pitchFamily="-65" charset="0"/>
        </a:defRPr>
      </a:lvl4pPr>
      <a:lvl5pPr algn="l" rtl="0" eaLnBrk="0" fontAlgn="base" hangingPunct="0">
        <a:lnSpc>
          <a:spcPct val="80000"/>
        </a:lnSpc>
        <a:spcBef>
          <a:spcPct val="0"/>
        </a:spcBef>
        <a:spcAft>
          <a:spcPct val="0"/>
        </a:spcAft>
        <a:defRPr sz="4400" b="1">
          <a:solidFill>
            <a:srgbClr val="21314D"/>
          </a:solidFill>
          <a:latin typeface="Calibri" pitchFamily="-65" charset="0"/>
          <a:ea typeface="ＭＳ Ｐゴシック" charset="0"/>
          <a:cs typeface="Arial" pitchFamily="-65" charset="0"/>
        </a:defRPr>
      </a:lvl5pPr>
      <a:lvl6pPr marL="457200" algn="l" rtl="0" eaLnBrk="1" fontAlgn="base" hangingPunct="1">
        <a:spcBef>
          <a:spcPct val="0"/>
        </a:spcBef>
        <a:spcAft>
          <a:spcPct val="0"/>
        </a:spcAft>
        <a:defRPr sz="4400" b="1">
          <a:solidFill>
            <a:schemeClr val="tx2"/>
          </a:solidFill>
          <a:latin typeface="Calibri" pitchFamily="-65" charset="0"/>
          <a:ea typeface="Arial" pitchFamily="-65" charset="0"/>
          <a:cs typeface="Arial" pitchFamily="-65" charset="0"/>
        </a:defRPr>
      </a:lvl6pPr>
      <a:lvl7pPr marL="914400" algn="l" rtl="0" eaLnBrk="1" fontAlgn="base" hangingPunct="1">
        <a:spcBef>
          <a:spcPct val="0"/>
        </a:spcBef>
        <a:spcAft>
          <a:spcPct val="0"/>
        </a:spcAft>
        <a:defRPr sz="4400" b="1">
          <a:solidFill>
            <a:schemeClr val="tx2"/>
          </a:solidFill>
          <a:latin typeface="Calibri" pitchFamily="-65" charset="0"/>
          <a:ea typeface="Arial" pitchFamily="-65" charset="0"/>
          <a:cs typeface="Arial" pitchFamily="-65" charset="0"/>
        </a:defRPr>
      </a:lvl7pPr>
      <a:lvl8pPr marL="1371600" algn="l" rtl="0" eaLnBrk="1" fontAlgn="base" hangingPunct="1">
        <a:spcBef>
          <a:spcPct val="0"/>
        </a:spcBef>
        <a:spcAft>
          <a:spcPct val="0"/>
        </a:spcAft>
        <a:defRPr sz="4400" b="1">
          <a:solidFill>
            <a:schemeClr val="tx2"/>
          </a:solidFill>
          <a:latin typeface="Calibri" pitchFamily="-65" charset="0"/>
          <a:ea typeface="Arial" pitchFamily="-65" charset="0"/>
          <a:cs typeface="Arial" pitchFamily="-65" charset="0"/>
        </a:defRPr>
      </a:lvl8pPr>
      <a:lvl9pPr marL="1828800" algn="l" rtl="0" eaLnBrk="1" fontAlgn="base" hangingPunct="1">
        <a:spcBef>
          <a:spcPct val="0"/>
        </a:spcBef>
        <a:spcAft>
          <a:spcPct val="0"/>
        </a:spcAft>
        <a:defRPr sz="4400" b="1">
          <a:solidFill>
            <a:schemeClr val="tx2"/>
          </a:solidFill>
          <a:latin typeface="Calibri" pitchFamily="-65" charset="0"/>
          <a:ea typeface="Arial" pitchFamily="-65" charset="0"/>
          <a:cs typeface="Arial" pitchFamily="-65" charset="0"/>
        </a:defRPr>
      </a:lvl9pPr>
    </p:titleStyle>
    <p:bodyStyle>
      <a:lvl1pPr marL="342900" indent="-342900" algn="l" rtl="0" eaLnBrk="0" fontAlgn="base" hangingPunct="0">
        <a:spcBef>
          <a:spcPct val="0"/>
        </a:spcBef>
        <a:spcAft>
          <a:spcPct val="0"/>
        </a:spcAft>
        <a:buClr>
          <a:srgbClr val="21314D"/>
        </a:buClr>
        <a:buSzPct val="75000"/>
        <a:buFont typeface="Wingdings" charset="0"/>
        <a:buChar char="p"/>
        <a:defRPr sz="2800">
          <a:solidFill>
            <a:schemeClr val="tx1"/>
          </a:solidFill>
          <a:latin typeface="+mn-lt"/>
          <a:ea typeface="ＭＳ Ｐゴシック" charset="0"/>
          <a:cs typeface="+mn-cs"/>
        </a:defRPr>
      </a:lvl1pPr>
      <a:lvl2pPr marL="742950" indent="-285750" algn="l" rtl="0" eaLnBrk="0" fontAlgn="base" hangingPunct="0">
        <a:spcBef>
          <a:spcPct val="0"/>
        </a:spcBef>
        <a:spcAft>
          <a:spcPct val="0"/>
        </a:spcAft>
        <a:buClr>
          <a:srgbClr val="92A2BD"/>
        </a:buClr>
        <a:buSzPct val="75000"/>
        <a:buFont typeface="Wingdings" charset="0"/>
        <a:buChar char="n"/>
        <a:defRPr sz="2400">
          <a:solidFill>
            <a:schemeClr val="tx1"/>
          </a:solidFill>
          <a:latin typeface="+mn-lt"/>
          <a:ea typeface="+mn-ea"/>
          <a:cs typeface="+mn-cs"/>
        </a:defRPr>
      </a:lvl2pPr>
      <a:lvl3pPr marL="1143000" indent="-228600" algn="l" rtl="0" eaLnBrk="0" fontAlgn="base" hangingPunct="0">
        <a:spcBef>
          <a:spcPct val="0"/>
        </a:spcBef>
        <a:spcAft>
          <a:spcPct val="0"/>
        </a:spcAft>
        <a:buClr>
          <a:srgbClr val="D2492A"/>
        </a:buClr>
        <a:buSzPct val="65000"/>
        <a:buFont typeface="Wingdings" charset="0"/>
        <a:buChar char="p"/>
        <a:defRPr sz="2200">
          <a:solidFill>
            <a:schemeClr val="tx1"/>
          </a:solidFill>
          <a:latin typeface="+mn-lt"/>
          <a:ea typeface="+mn-ea"/>
          <a:cs typeface="+mn-cs"/>
        </a:defRPr>
      </a:lvl3pPr>
      <a:lvl4pPr marL="1600200" indent="-228600" algn="l" rtl="0" eaLnBrk="0" fontAlgn="base" hangingPunct="0">
        <a:spcBef>
          <a:spcPct val="0"/>
        </a:spcBef>
        <a:spcAft>
          <a:spcPct val="0"/>
        </a:spcAft>
        <a:buClr>
          <a:srgbClr val="21314D"/>
        </a:buClr>
        <a:buFont typeface="Wingdings" charset="0"/>
        <a:buChar char="§"/>
        <a:defRPr sz="2000">
          <a:solidFill>
            <a:schemeClr val="tx1"/>
          </a:solidFill>
          <a:latin typeface="+mn-lt"/>
          <a:ea typeface="+mn-ea"/>
          <a:cs typeface="+mn-cs"/>
        </a:defRPr>
      </a:lvl4pPr>
      <a:lvl5pPr marL="2057400" indent="-228600" algn="l" rtl="0" eaLnBrk="0" fontAlgn="base" hangingPunct="0">
        <a:spcBef>
          <a:spcPct val="0"/>
        </a:spcBef>
        <a:spcAft>
          <a:spcPct val="0"/>
        </a:spcAft>
        <a:buClr>
          <a:schemeClr val="tx2"/>
        </a:buClr>
        <a:buSzPct val="80000"/>
        <a:buFont typeface="Wingdings" charset="0"/>
        <a:buChar char="§"/>
        <a:defRPr sz="2000">
          <a:solidFill>
            <a:schemeClr val="tx1"/>
          </a:solidFill>
          <a:latin typeface="+mn-lt"/>
          <a:ea typeface="+mn-ea"/>
          <a:cs typeface="+mn-cs"/>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wmf"/></Relationships>
</file>

<file path=ppt/slides/_rels/slide11.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5.wmf"/><Relationship Id="rId4" Type="http://schemas.openxmlformats.org/officeDocument/2006/relationships/image" Target="../media/image14.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hyperlink" Target="https://www.youtube.com/watch?v=9z14l51ISw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epa.gov/ground-water-and-drinking-water/national-primary-drinking-water-regulation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www.youtube.com/watch?v=ZSFdOjxB-1I"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yakimawa.gov/services/wastewater-treatment-plant/operations-maintenanc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hyperlink" Target="http://www.ionics.com/toolbox/RO.gif" TargetMode="External"/><Relationship Id="rId5" Type="http://schemas.openxmlformats.org/officeDocument/2006/relationships/image" Target="../media/image30.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www.ionics.com/toolbox/RO.gif"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inside.mines.edu/~tcath/" TargetMode="External"/><Relationship Id="rId2" Type="http://schemas.openxmlformats.org/officeDocument/2006/relationships/hyperlink" Target="mailto:tcath@mines.edu" TargetMode="External"/><Relationship Id="rId1" Type="http://schemas.openxmlformats.org/officeDocument/2006/relationships/slideLayout" Target="../slideLayouts/slideLayout1.xml"/><Relationship Id="rId6" Type="http://schemas.openxmlformats.org/officeDocument/2006/relationships/hyperlink" Target="http://cee.mines.edu/" TargetMode="External"/><Relationship Id="rId5" Type="http://schemas.openxmlformats.org/officeDocument/2006/relationships/hyperlink" Target="http://urbanwatererc.org/" TargetMode="External"/><Relationship Id="rId4" Type="http://schemas.openxmlformats.org/officeDocument/2006/relationships/hyperlink" Target="http://aqwatec.mines.edu/"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ctrTitle"/>
          </p:nvPr>
        </p:nvSpPr>
        <p:spPr/>
        <p:txBody>
          <a:bodyPr/>
          <a:lstStyle/>
          <a:p>
            <a:r>
              <a:rPr lang="en-US" sz="4400" dirty="0"/>
              <a:t>FUNDAMENTALS OF WATER AND WASTEWATER TREATMENT</a:t>
            </a:r>
          </a:p>
        </p:txBody>
      </p:sp>
      <p:grpSp>
        <p:nvGrpSpPr>
          <p:cNvPr id="13318" name="Group 130"/>
          <p:cNvGrpSpPr>
            <a:grpSpLocks noChangeAspect="1"/>
          </p:cNvGrpSpPr>
          <p:nvPr/>
        </p:nvGrpSpPr>
        <p:grpSpPr bwMode="auto">
          <a:xfrm>
            <a:off x="157162" y="4572000"/>
            <a:ext cx="8834438" cy="2108200"/>
            <a:chOff x="0" y="627833"/>
            <a:chExt cx="9149752" cy="2183144"/>
          </a:xfrm>
        </p:grpSpPr>
        <p:sp>
          <p:nvSpPr>
            <p:cNvPr id="15" name="Rectangle 14"/>
            <p:cNvSpPr/>
            <p:nvPr/>
          </p:nvSpPr>
          <p:spPr>
            <a:xfrm>
              <a:off x="0" y="627833"/>
              <a:ext cx="9144819" cy="2183144"/>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6" name="Rounded Rectangle 15"/>
            <p:cNvSpPr>
              <a:spLocks noChangeAspect="1"/>
            </p:cNvSpPr>
            <p:nvPr/>
          </p:nvSpPr>
          <p:spPr>
            <a:xfrm>
              <a:off x="50969"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Rounded Rectangle 16"/>
            <p:cNvSpPr>
              <a:spLocks noChangeAspect="1"/>
            </p:cNvSpPr>
            <p:nvPr/>
          </p:nvSpPr>
          <p:spPr>
            <a:xfrm>
              <a:off x="203876"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Rounded Rectangle 17"/>
            <p:cNvSpPr>
              <a:spLocks noChangeAspect="1"/>
            </p:cNvSpPr>
            <p:nvPr/>
          </p:nvSpPr>
          <p:spPr>
            <a:xfrm>
              <a:off x="355139"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Rounded Rectangle 18"/>
            <p:cNvSpPr>
              <a:spLocks noChangeAspect="1"/>
            </p:cNvSpPr>
            <p:nvPr/>
          </p:nvSpPr>
          <p:spPr>
            <a:xfrm>
              <a:off x="508046"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Rounded Rectangle 19"/>
            <p:cNvSpPr>
              <a:spLocks noChangeAspect="1"/>
            </p:cNvSpPr>
            <p:nvPr/>
          </p:nvSpPr>
          <p:spPr>
            <a:xfrm>
              <a:off x="660952"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1" name="Rounded Rectangle 20"/>
            <p:cNvSpPr>
              <a:spLocks noChangeAspect="1"/>
            </p:cNvSpPr>
            <p:nvPr/>
          </p:nvSpPr>
          <p:spPr>
            <a:xfrm>
              <a:off x="812215"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2" name="Rounded Rectangle 21"/>
            <p:cNvSpPr>
              <a:spLocks noChangeAspect="1"/>
            </p:cNvSpPr>
            <p:nvPr/>
          </p:nvSpPr>
          <p:spPr>
            <a:xfrm>
              <a:off x="965123"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3" name="Rounded Rectangle 22"/>
            <p:cNvSpPr>
              <a:spLocks noChangeAspect="1"/>
            </p:cNvSpPr>
            <p:nvPr/>
          </p:nvSpPr>
          <p:spPr>
            <a:xfrm>
              <a:off x="1118029"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4" name="Rounded Rectangle 23"/>
            <p:cNvSpPr>
              <a:spLocks noChangeAspect="1"/>
            </p:cNvSpPr>
            <p:nvPr/>
          </p:nvSpPr>
          <p:spPr>
            <a:xfrm>
              <a:off x="1269292"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5" name="Rounded Rectangle 24"/>
            <p:cNvSpPr>
              <a:spLocks noChangeAspect="1"/>
            </p:cNvSpPr>
            <p:nvPr/>
          </p:nvSpPr>
          <p:spPr>
            <a:xfrm>
              <a:off x="1422199"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6" name="Rounded Rectangle 25"/>
            <p:cNvSpPr>
              <a:spLocks noChangeAspect="1"/>
            </p:cNvSpPr>
            <p:nvPr/>
          </p:nvSpPr>
          <p:spPr>
            <a:xfrm>
              <a:off x="1575105"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7" name="Rounded Rectangle 26"/>
            <p:cNvSpPr>
              <a:spLocks noChangeAspect="1"/>
            </p:cNvSpPr>
            <p:nvPr/>
          </p:nvSpPr>
          <p:spPr>
            <a:xfrm>
              <a:off x="1726368"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Rounded Rectangle 27"/>
            <p:cNvSpPr>
              <a:spLocks noChangeAspect="1"/>
            </p:cNvSpPr>
            <p:nvPr/>
          </p:nvSpPr>
          <p:spPr>
            <a:xfrm>
              <a:off x="1879276"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9" name="Rounded Rectangle 28"/>
            <p:cNvSpPr>
              <a:spLocks noChangeAspect="1"/>
            </p:cNvSpPr>
            <p:nvPr/>
          </p:nvSpPr>
          <p:spPr>
            <a:xfrm>
              <a:off x="2032182"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0" name="Rounded Rectangle 29"/>
            <p:cNvSpPr>
              <a:spLocks noChangeAspect="1"/>
            </p:cNvSpPr>
            <p:nvPr/>
          </p:nvSpPr>
          <p:spPr>
            <a:xfrm>
              <a:off x="2183445"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1" name="Rounded Rectangle 30"/>
            <p:cNvSpPr>
              <a:spLocks noChangeAspect="1"/>
            </p:cNvSpPr>
            <p:nvPr/>
          </p:nvSpPr>
          <p:spPr>
            <a:xfrm>
              <a:off x="2336352"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Rounded Rectangle 31"/>
            <p:cNvSpPr>
              <a:spLocks noChangeAspect="1"/>
            </p:cNvSpPr>
            <p:nvPr/>
          </p:nvSpPr>
          <p:spPr>
            <a:xfrm>
              <a:off x="2489259"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3" name="Rounded Rectangle 32"/>
            <p:cNvSpPr>
              <a:spLocks noChangeAspect="1"/>
            </p:cNvSpPr>
            <p:nvPr/>
          </p:nvSpPr>
          <p:spPr>
            <a:xfrm>
              <a:off x="2640521"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4" name="Rounded Rectangle 33"/>
            <p:cNvSpPr>
              <a:spLocks noChangeAspect="1"/>
            </p:cNvSpPr>
            <p:nvPr/>
          </p:nvSpPr>
          <p:spPr>
            <a:xfrm>
              <a:off x="2793429"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5" name="Rounded Rectangle 34"/>
            <p:cNvSpPr>
              <a:spLocks noChangeAspect="1"/>
            </p:cNvSpPr>
            <p:nvPr/>
          </p:nvSpPr>
          <p:spPr>
            <a:xfrm>
              <a:off x="2946335"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6" name="Rounded Rectangle 35"/>
            <p:cNvSpPr>
              <a:spLocks noChangeAspect="1"/>
            </p:cNvSpPr>
            <p:nvPr/>
          </p:nvSpPr>
          <p:spPr>
            <a:xfrm>
              <a:off x="3097598"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Rounded Rectangle 36"/>
            <p:cNvSpPr>
              <a:spLocks noChangeAspect="1"/>
            </p:cNvSpPr>
            <p:nvPr/>
          </p:nvSpPr>
          <p:spPr>
            <a:xfrm>
              <a:off x="3250505"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8" name="Rounded Rectangle 37"/>
            <p:cNvSpPr>
              <a:spLocks noChangeAspect="1"/>
            </p:cNvSpPr>
            <p:nvPr/>
          </p:nvSpPr>
          <p:spPr>
            <a:xfrm>
              <a:off x="3403412"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Rounded Rectangle 38"/>
            <p:cNvSpPr>
              <a:spLocks noChangeAspect="1"/>
            </p:cNvSpPr>
            <p:nvPr/>
          </p:nvSpPr>
          <p:spPr>
            <a:xfrm>
              <a:off x="3554674"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0" name="Rounded Rectangle 39"/>
            <p:cNvSpPr>
              <a:spLocks noChangeAspect="1"/>
            </p:cNvSpPr>
            <p:nvPr/>
          </p:nvSpPr>
          <p:spPr>
            <a:xfrm>
              <a:off x="3707582"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Rounded Rectangle 40"/>
            <p:cNvSpPr>
              <a:spLocks noChangeAspect="1"/>
            </p:cNvSpPr>
            <p:nvPr/>
          </p:nvSpPr>
          <p:spPr>
            <a:xfrm>
              <a:off x="3860488"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2" name="Rounded Rectangle 41"/>
            <p:cNvSpPr>
              <a:spLocks noChangeAspect="1"/>
            </p:cNvSpPr>
            <p:nvPr/>
          </p:nvSpPr>
          <p:spPr>
            <a:xfrm>
              <a:off x="4011751"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3" name="Rounded Rectangle 42"/>
            <p:cNvSpPr>
              <a:spLocks noChangeAspect="1"/>
            </p:cNvSpPr>
            <p:nvPr/>
          </p:nvSpPr>
          <p:spPr>
            <a:xfrm>
              <a:off x="4164658"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 name="Rounded Rectangle 43"/>
            <p:cNvSpPr>
              <a:spLocks noChangeAspect="1"/>
            </p:cNvSpPr>
            <p:nvPr/>
          </p:nvSpPr>
          <p:spPr>
            <a:xfrm>
              <a:off x="4317565"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5" name="Rounded Rectangle 44"/>
            <p:cNvSpPr>
              <a:spLocks noChangeAspect="1"/>
            </p:cNvSpPr>
            <p:nvPr/>
          </p:nvSpPr>
          <p:spPr>
            <a:xfrm>
              <a:off x="4468827"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6" name="Rounded Rectangle 45"/>
            <p:cNvSpPr>
              <a:spLocks noChangeAspect="1"/>
            </p:cNvSpPr>
            <p:nvPr/>
          </p:nvSpPr>
          <p:spPr>
            <a:xfrm>
              <a:off x="4621735"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7" name="Rounded Rectangle 46"/>
            <p:cNvSpPr>
              <a:spLocks noChangeAspect="1"/>
            </p:cNvSpPr>
            <p:nvPr/>
          </p:nvSpPr>
          <p:spPr>
            <a:xfrm>
              <a:off x="4774641"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8" name="Rounded Rectangle 47"/>
            <p:cNvSpPr>
              <a:spLocks noChangeAspect="1"/>
            </p:cNvSpPr>
            <p:nvPr/>
          </p:nvSpPr>
          <p:spPr>
            <a:xfrm>
              <a:off x="4925904"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9" name="Rounded Rectangle 48"/>
            <p:cNvSpPr>
              <a:spLocks noChangeAspect="1"/>
            </p:cNvSpPr>
            <p:nvPr/>
          </p:nvSpPr>
          <p:spPr>
            <a:xfrm>
              <a:off x="5078811"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 name="Rounded Rectangle 49"/>
            <p:cNvSpPr>
              <a:spLocks noChangeAspect="1"/>
            </p:cNvSpPr>
            <p:nvPr/>
          </p:nvSpPr>
          <p:spPr>
            <a:xfrm>
              <a:off x="5231718"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1" name="Rounded Rectangle 50"/>
            <p:cNvSpPr>
              <a:spLocks noChangeAspect="1"/>
            </p:cNvSpPr>
            <p:nvPr/>
          </p:nvSpPr>
          <p:spPr>
            <a:xfrm>
              <a:off x="5382980"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2" name="Rounded Rectangle 51"/>
            <p:cNvSpPr>
              <a:spLocks noChangeAspect="1"/>
            </p:cNvSpPr>
            <p:nvPr/>
          </p:nvSpPr>
          <p:spPr>
            <a:xfrm>
              <a:off x="5535888"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3" name="Rounded Rectangle 52"/>
            <p:cNvSpPr>
              <a:spLocks noChangeAspect="1"/>
            </p:cNvSpPr>
            <p:nvPr/>
          </p:nvSpPr>
          <p:spPr>
            <a:xfrm>
              <a:off x="5688794"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4" name="Rounded Rectangle 53"/>
            <p:cNvSpPr>
              <a:spLocks noChangeAspect="1"/>
            </p:cNvSpPr>
            <p:nvPr/>
          </p:nvSpPr>
          <p:spPr>
            <a:xfrm>
              <a:off x="5840057"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5" name="Rounded Rectangle 54"/>
            <p:cNvSpPr>
              <a:spLocks noChangeAspect="1"/>
            </p:cNvSpPr>
            <p:nvPr/>
          </p:nvSpPr>
          <p:spPr>
            <a:xfrm>
              <a:off x="5992964"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6" name="Rounded Rectangle 55"/>
            <p:cNvSpPr>
              <a:spLocks noChangeAspect="1"/>
            </p:cNvSpPr>
            <p:nvPr/>
          </p:nvSpPr>
          <p:spPr>
            <a:xfrm>
              <a:off x="6145871"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7" name="Rounded Rectangle 56"/>
            <p:cNvSpPr>
              <a:spLocks noChangeAspect="1"/>
            </p:cNvSpPr>
            <p:nvPr/>
          </p:nvSpPr>
          <p:spPr>
            <a:xfrm>
              <a:off x="6297134"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8" name="Rounded Rectangle 57"/>
            <p:cNvSpPr>
              <a:spLocks noChangeAspect="1"/>
            </p:cNvSpPr>
            <p:nvPr/>
          </p:nvSpPr>
          <p:spPr>
            <a:xfrm>
              <a:off x="6450041"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9" name="Rounded Rectangle 58"/>
            <p:cNvSpPr>
              <a:spLocks noChangeAspect="1"/>
            </p:cNvSpPr>
            <p:nvPr/>
          </p:nvSpPr>
          <p:spPr>
            <a:xfrm>
              <a:off x="6602947"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0" name="Rounded Rectangle 59"/>
            <p:cNvSpPr>
              <a:spLocks noChangeAspect="1"/>
            </p:cNvSpPr>
            <p:nvPr/>
          </p:nvSpPr>
          <p:spPr>
            <a:xfrm>
              <a:off x="6754210"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1" name="Rounded Rectangle 60"/>
            <p:cNvSpPr>
              <a:spLocks noChangeAspect="1"/>
            </p:cNvSpPr>
            <p:nvPr/>
          </p:nvSpPr>
          <p:spPr>
            <a:xfrm>
              <a:off x="6907117"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2" name="Rounded Rectangle 61"/>
            <p:cNvSpPr>
              <a:spLocks noChangeAspect="1"/>
            </p:cNvSpPr>
            <p:nvPr/>
          </p:nvSpPr>
          <p:spPr>
            <a:xfrm>
              <a:off x="7060024"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3" name="Rounded Rectangle 62"/>
            <p:cNvSpPr>
              <a:spLocks noChangeAspect="1"/>
            </p:cNvSpPr>
            <p:nvPr/>
          </p:nvSpPr>
          <p:spPr>
            <a:xfrm>
              <a:off x="7211287"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4" name="Rounded Rectangle 63"/>
            <p:cNvSpPr>
              <a:spLocks noChangeAspect="1"/>
            </p:cNvSpPr>
            <p:nvPr/>
          </p:nvSpPr>
          <p:spPr>
            <a:xfrm>
              <a:off x="7364194"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5" name="Rounded Rectangle 64"/>
            <p:cNvSpPr>
              <a:spLocks noChangeAspect="1"/>
            </p:cNvSpPr>
            <p:nvPr/>
          </p:nvSpPr>
          <p:spPr>
            <a:xfrm>
              <a:off x="7517100"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6" name="Rounded Rectangle 65"/>
            <p:cNvSpPr>
              <a:spLocks noChangeAspect="1"/>
            </p:cNvSpPr>
            <p:nvPr/>
          </p:nvSpPr>
          <p:spPr>
            <a:xfrm>
              <a:off x="7668363"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7" name="Rounded Rectangle 66"/>
            <p:cNvSpPr>
              <a:spLocks noChangeAspect="1"/>
            </p:cNvSpPr>
            <p:nvPr/>
          </p:nvSpPr>
          <p:spPr>
            <a:xfrm>
              <a:off x="7821271"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8" name="Rounded Rectangle 67"/>
            <p:cNvSpPr>
              <a:spLocks noChangeAspect="1"/>
            </p:cNvSpPr>
            <p:nvPr/>
          </p:nvSpPr>
          <p:spPr>
            <a:xfrm>
              <a:off x="7974177"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69" name="Rounded Rectangle 68"/>
            <p:cNvSpPr>
              <a:spLocks noChangeAspect="1"/>
            </p:cNvSpPr>
            <p:nvPr/>
          </p:nvSpPr>
          <p:spPr>
            <a:xfrm>
              <a:off x="8125440"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0" name="Rounded Rectangle 69"/>
            <p:cNvSpPr>
              <a:spLocks noChangeAspect="1"/>
            </p:cNvSpPr>
            <p:nvPr/>
          </p:nvSpPr>
          <p:spPr>
            <a:xfrm>
              <a:off x="8278347"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1" name="Rounded Rectangle 70"/>
            <p:cNvSpPr>
              <a:spLocks noChangeAspect="1"/>
            </p:cNvSpPr>
            <p:nvPr/>
          </p:nvSpPr>
          <p:spPr>
            <a:xfrm>
              <a:off x="8431253"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2" name="Rounded Rectangle 71"/>
            <p:cNvSpPr>
              <a:spLocks noChangeAspect="1"/>
            </p:cNvSpPr>
            <p:nvPr/>
          </p:nvSpPr>
          <p:spPr>
            <a:xfrm>
              <a:off x="8582516"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3" name="Rounded Rectangle 72"/>
            <p:cNvSpPr>
              <a:spLocks noChangeAspect="1"/>
            </p:cNvSpPr>
            <p:nvPr/>
          </p:nvSpPr>
          <p:spPr>
            <a:xfrm>
              <a:off x="8735424" y="685371"/>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4" name="Rounded Rectangle 73"/>
            <p:cNvSpPr>
              <a:spLocks noChangeAspect="1"/>
            </p:cNvSpPr>
            <p:nvPr/>
          </p:nvSpPr>
          <p:spPr>
            <a:xfrm>
              <a:off x="8888330" y="685371"/>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5" name="Rounded Rectangle 74"/>
            <p:cNvSpPr>
              <a:spLocks noChangeAspect="1"/>
            </p:cNvSpPr>
            <p:nvPr/>
          </p:nvSpPr>
          <p:spPr>
            <a:xfrm>
              <a:off x="9039593" y="685371"/>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6" name="Rounded Rectangle 75"/>
            <p:cNvSpPr>
              <a:spLocks noChangeAspect="1"/>
            </p:cNvSpPr>
            <p:nvPr/>
          </p:nvSpPr>
          <p:spPr>
            <a:xfrm>
              <a:off x="50969"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7" name="Rounded Rectangle 76"/>
            <p:cNvSpPr>
              <a:spLocks noChangeAspect="1"/>
            </p:cNvSpPr>
            <p:nvPr/>
          </p:nvSpPr>
          <p:spPr>
            <a:xfrm>
              <a:off x="203876"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8" name="Rounded Rectangle 77"/>
            <p:cNvSpPr>
              <a:spLocks noChangeAspect="1"/>
            </p:cNvSpPr>
            <p:nvPr/>
          </p:nvSpPr>
          <p:spPr>
            <a:xfrm>
              <a:off x="355139"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79" name="Rounded Rectangle 78"/>
            <p:cNvSpPr>
              <a:spLocks noChangeAspect="1"/>
            </p:cNvSpPr>
            <p:nvPr/>
          </p:nvSpPr>
          <p:spPr>
            <a:xfrm>
              <a:off x="508046"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0" name="Rounded Rectangle 79"/>
            <p:cNvSpPr>
              <a:spLocks noChangeAspect="1"/>
            </p:cNvSpPr>
            <p:nvPr/>
          </p:nvSpPr>
          <p:spPr>
            <a:xfrm>
              <a:off x="660952"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1" name="Rounded Rectangle 80"/>
            <p:cNvSpPr>
              <a:spLocks noChangeAspect="1"/>
            </p:cNvSpPr>
            <p:nvPr/>
          </p:nvSpPr>
          <p:spPr>
            <a:xfrm>
              <a:off x="812215"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2" name="Rounded Rectangle 81"/>
            <p:cNvSpPr>
              <a:spLocks noChangeAspect="1"/>
            </p:cNvSpPr>
            <p:nvPr/>
          </p:nvSpPr>
          <p:spPr>
            <a:xfrm>
              <a:off x="965123"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3" name="Rounded Rectangle 82"/>
            <p:cNvSpPr>
              <a:spLocks noChangeAspect="1"/>
            </p:cNvSpPr>
            <p:nvPr/>
          </p:nvSpPr>
          <p:spPr>
            <a:xfrm>
              <a:off x="1118029"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4" name="Rounded Rectangle 83"/>
            <p:cNvSpPr>
              <a:spLocks noChangeAspect="1"/>
            </p:cNvSpPr>
            <p:nvPr/>
          </p:nvSpPr>
          <p:spPr>
            <a:xfrm>
              <a:off x="1269292"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5" name="Rounded Rectangle 84"/>
            <p:cNvSpPr>
              <a:spLocks noChangeAspect="1"/>
            </p:cNvSpPr>
            <p:nvPr/>
          </p:nvSpPr>
          <p:spPr>
            <a:xfrm>
              <a:off x="1422199"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6" name="Rounded Rectangle 85"/>
            <p:cNvSpPr>
              <a:spLocks noChangeAspect="1"/>
            </p:cNvSpPr>
            <p:nvPr/>
          </p:nvSpPr>
          <p:spPr>
            <a:xfrm>
              <a:off x="1575105"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7" name="Rounded Rectangle 86"/>
            <p:cNvSpPr>
              <a:spLocks noChangeAspect="1"/>
            </p:cNvSpPr>
            <p:nvPr/>
          </p:nvSpPr>
          <p:spPr>
            <a:xfrm>
              <a:off x="1726368"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8" name="Rounded Rectangle 87"/>
            <p:cNvSpPr>
              <a:spLocks noChangeAspect="1"/>
            </p:cNvSpPr>
            <p:nvPr/>
          </p:nvSpPr>
          <p:spPr>
            <a:xfrm>
              <a:off x="1879276"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89" name="Rounded Rectangle 88"/>
            <p:cNvSpPr>
              <a:spLocks noChangeAspect="1"/>
            </p:cNvSpPr>
            <p:nvPr/>
          </p:nvSpPr>
          <p:spPr>
            <a:xfrm>
              <a:off x="2032182"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0" name="Rounded Rectangle 89"/>
            <p:cNvSpPr>
              <a:spLocks noChangeAspect="1"/>
            </p:cNvSpPr>
            <p:nvPr/>
          </p:nvSpPr>
          <p:spPr>
            <a:xfrm>
              <a:off x="2183445"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1" name="Rounded Rectangle 90"/>
            <p:cNvSpPr>
              <a:spLocks noChangeAspect="1"/>
            </p:cNvSpPr>
            <p:nvPr/>
          </p:nvSpPr>
          <p:spPr>
            <a:xfrm>
              <a:off x="2336352"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2" name="Rounded Rectangle 91"/>
            <p:cNvSpPr>
              <a:spLocks noChangeAspect="1"/>
            </p:cNvSpPr>
            <p:nvPr/>
          </p:nvSpPr>
          <p:spPr>
            <a:xfrm>
              <a:off x="2489259"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3" name="Rounded Rectangle 92"/>
            <p:cNvSpPr>
              <a:spLocks noChangeAspect="1"/>
            </p:cNvSpPr>
            <p:nvPr/>
          </p:nvSpPr>
          <p:spPr>
            <a:xfrm>
              <a:off x="2640521"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4" name="Rounded Rectangle 93"/>
            <p:cNvSpPr>
              <a:spLocks noChangeAspect="1"/>
            </p:cNvSpPr>
            <p:nvPr/>
          </p:nvSpPr>
          <p:spPr>
            <a:xfrm>
              <a:off x="2793429"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5" name="Rounded Rectangle 94"/>
            <p:cNvSpPr>
              <a:spLocks noChangeAspect="1"/>
            </p:cNvSpPr>
            <p:nvPr/>
          </p:nvSpPr>
          <p:spPr>
            <a:xfrm>
              <a:off x="2946335"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6" name="Rounded Rectangle 95"/>
            <p:cNvSpPr>
              <a:spLocks noChangeAspect="1"/>
            </p:cNvSpPr>
            <p:nvPr/>
          </p:nvSpPr>
          <p:spPr>
            <a:xfrm>
              <a:off x="3097598"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7" name="Rounded Rectangle 96"/>
            <p:cNvSpPr>
              <a:spLocks noChangeAspect="1"/>
            </p:cNvSpPr>
            <p:nvPr/>
          </p:nvSpPr>
          <p:spPr>
            <a:xfrm>
              <a:off x="3250505"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8" name="Rounded Rectangle 97"/>
            <p:cNvSpPr>
              <a:spLocks noChangeAspect="1"/>
            </p:cNvSpPr>
            <p:nvPr/>
          </p:nvSpPr>
          <p:spPr>
            <a:xfrm>
              <a:off x="3403412"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9" name="Rounded Rectangle 98"/>
            <p:cNvSpPr>
              <a:spLocks noChangeAspect="1"/>
            </p:cNvSpPr>
            <p:nvPr/>
          </p:nvSpPr>
          <p:spPr>
            <a:xfrm>
              <a:off x="3554674"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0" name="Rounded Rectangle 99"/>
            <p:cNvSpPr>
              <a:spLocks noChangeAspect="1"/>
            </p:cNvSpPr>
            <p:nvPr/>
          </p:nvSpPr>
          <p:spPr>
            <a:xfrm>
              <a:off x="3707582"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1" name="Rounded Rectangle 100"/>
            <p:cNvSpPr>
              <a:spLocks noChangeAspect="1"/>
            </p:cNvSpPr>
            <p:nvPr/>
          </p:nvSpPr>
          <p:spPr>
            <a:xfrm>
              <a:off x="3860488"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2" name="Rounded Rectangle 101"/>
            <p:cNvSpPr>
              <a:spLocks noChangeAspect="1"/>
            </p:cNvSpPr>
            <p:nvPr/>
          </p:nvSpPr>
          <p:spPr>
            <a:xfrm>
              <a:off x="4011751"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3" name="Rounded Rectangle 102"/>
            <p:cNvSpPr>
              <a:spLocks noChangeAspect="1"/>
            </p:cNvSpPr>
            <p:nvPr/>
          </p:nvSpPr>
          <p:spPr>
            <a:xfrm>
              <a:off x="4164658"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4" name="Rounded Rectangle 103"/>
            <p:cNvSpPr>
              <a:spLocks noChangeAspect="1"/>
            </p:cNvSpPr>
            <p:nvPr/>
          </p:nvSpPr>
          <p:spPr>
            <a:xfrm>
              <a:off x="4317565"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5" name="Rounded Rectangle 104"/>
            <p:cNvSpPr>
              <a:spLocks noChangeAspect="1"/>
            </p:cNvSpPr>
            <p:nvPr/>
          </p:nvSpPr>
          <p:spPr>
            <a:xfrm>
              <a:off x="4468827"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6" name="Rounded Rectangle 105"/>
            <p:cNvSpPr>
              <a:spLocks noChangeAspect="1"/>
            </p:cNvSpPr>
            <p:nvPr/>
          </p:nvSpPr>
          <p:spPr>
            <a:xfrm>
              <a:off x="4621735"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7" name="Rounded Rectangle 106"/>
            <p:cNvSpPr>
              <a:spLocks noChangeAspect="1"/>
            </p:cNvSpPr>
            <p:nvPr/>
          </p:nvSpPr>
          <p:spPr>
            <a:xfrm>
              <a:off x="4774641"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8" name="Rounded Rectangle 107"/>
            <p:cNvSpPr>
              <a:spLocks noChangeAspect="1"/>
            </p:cNvSpPr>
            <p:nvPr/>
          </p:nvSpPr>
          <p:spPr>
            <a:xfrm>
              <a:off x="4925904"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9" name="Rounded Rectangle 108"/>
            <p:cNvSpPr>
              <a:spLocks noChangeAspect="1"/>
            </p:cNvSpPr>
            <p:nvPr/>
          </p:nvSpPr>
          <p:spPr>
            <a:xfrm>
              <a:off x="5078811"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0" name="Rounded Rectangle 109"/>
            <p:cNvSpPr>
              <a:spLocks noChangeAspect="1"/>
            </p:cNvSpPr>
            <p:nvPr/>
          </p:nvSpPr>
          <p:spPr>
            <a:xfrm>
              <a:off x="5231718"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1" name="Rounded Rectangle 110"/>
            <p:cNvSpPr>
              <a:spLocks noChangeAspect="1"/>
            </p:cNvSpPr>
            <p:nvPr/>
          </p:nvSpPr>
          <p:spPr>
            <a:xfrm>
              <a:off x="5382980"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2" name="Rounded Rectangle 111"/>
            <p:cNvSpPr>
              <a:spLocks noChangeAspect="1"/>
            </p:cNvSpPr>
            <p:nvPr/>
          </p:nvSpPr>
          <p:spPr>
            <a:xfrm>
              <a:off x="5535888"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3" name="Rounded Rectangle 112"/>
            <p:cNvSpPr>
              <a:spLocks noChangeAspect="1"/>
            </p:cNvSpPr>
            <p:nvPr/>
          </p:nvSpPr>
          <p:spPr>
            <a:xfrm>
              <a:off x="5688794"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4" name="Rounded Rectangle 113"/>
            <p:cNvSpPr>
              <a:spLocks noChangeAspect="1"/>
            </p:cNvSpPr>
            <p:nvPr/>
          </p:nvSpPr>
          <p:spPr>
            <a:xfrm>
              <a:off x="5840057"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5" name="Rounded Rectangle 114"/>
            <p:cNvSpPr>
              <a:spLocks noChangeAspect="1"/>
            </p:cNvSpPr>
            <p:nvPr/>
          </p:nvSpPr>
          <p:spPr>
            <a:xfrm>
              <a:off x="5992964"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6" name="Rounded Rectangle 115"/>
            <p:cNvSpPr>
              <a:spLocks noChangeAspect="1"/>
            </p:cNvSpPr>
            <p:nvPr/>
          </p:nvSpPr>
          <p:spPr>
            <a:xfrm>
              <a:off x="6145871"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7" name="Rounded Rectangle 116"/>
            <p:cNvSpPr>
              <a:spLocks noChangeAspect="1"/>
            </p:cNvSpPr>
            <p:nvPr/>
          </p:nvSpPr>
          <p:spPr>
            <a:xfrm>
              <a:off x="6297134"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8" name="Rounded Rectangle 117"/>
            <p:cNvSpPr>
              <a:spLocks noChangeAspect="1"/>
            </p:cNvSpPr>
            <p:nvPr/>
          </p:nvSpPr>
          <p:spPr>
            <a:xfrm>
              <a:off x="6450041"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9" name="Rounded Rectangle 118"/>
            <p:cNvSpPr>
              <a:spLocks noChangeAspect="1"/>
            </p:cNvSpPr>
            <p:nvPr/>
          </p:nvSpPr>
          <p:spPr>
            <a:xfrm>
              <a:off x="6602947"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0" name="Rounded Rectangle 119"/>
            <p:cNvSpPr>
              <a:spLocks noChangeAspect="1"/>
            </p:cNvSpPr>
            <p:nvPr/>
          </p:nvSpPr>
          <p:spPr>
            <a:xfrm>
              <a:off x="6754210"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1" name="Rounded Rectangle 120"/>
            <p:cNvSpPr>
              <a:spLocks noChangeAspect="1"/>
            </p:cNvSpPr>
            <p:nvPr/>
          </p:nvSpPr>
          <p:spPr>
            <a:xfrm>
              <a:off x="6907117"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2" name="Rounded Rectangle 121"/>
            <p:cNvSpPr>
              <a:spLocks noChangeAspect="1"/>
            </p:cNvSpPr>
            <p:nvPr/>
          </p:nvSpPr>
          <p:spPr>
            <a:xfrm>
              <a:off x="7060024"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3" name="Rounded Rectangle 122"/>
            <p:cNvSpPr>
              <a:spLocks noChangeAspect="1"/>
            </p:cNvSpPr>
            <p:nvPr/>
          </p:nvSpPr>
          <p:spPr>
            <a:xfrm>
              <a:off x="7211287"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4" name="Rounded Rectangle 123"/>
            <p:cNvSpPr>
              <a:spLocks noChangeAspect="1"/>
            </p:cNvSpPr>
            <p:nvPr/>
          </p:nvSpPr>
          <p:spPr>
            <a:xfrm>
              <a:off x="7364194"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5" name="Rounded Rectangle 124"/>
            <p:cNvSpPr>
              <a:spLocks noChangeAspect="1"/>
            </p:cNvSpPr>
            <p:nvPr/>
          </p:nvSpPr>
          <p:spPr>
            <a:xfrm>
              <a:off x="7517100"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6" name="Rounded Rectangle 125"/>
            <p:cNvSpPr>
              <a:spLocks noChangeAspect="1"/>
            </p:cNvSpPr>
            <p:nvPr/>
          </p:nvSpPr>
          <p:spPr>
            <a:xfrm>
              <a:off x="7668363"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7" name="Rounded Rectangle 126"/>
            <p:cNvSpPr>
              <a:spLocks noChangeAspect="1"/>
            </p:cNvSpPr>
            <p:nvPr/>
          </p:nvSpPr>
          <p:spPr>
            <a:xfrm>
              <a:off x="7821271"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8" name="Rounded Rectangle 127"/>
            <p:cNvSpPr>
              <a:spLocks noChangeAspect="1"/>
            </p:cNvSpPr>
            <p:nvPr/>
          </p:nvSpPr>
          <p:spPr>
            <a:xfrm>
              <a:off x="7974177"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9" name="Rounded Rectangle 128"/>
            <p:cNvSpPr>
              <a:spLocks noChangeAspect="1"/>
            </p:cNvSpPr>
            <p:nvPr/>
          </p:nvSpPr>
          <p:spPr>
            <a:xfrm>
              <a:off x="8125440"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0" name="Rounded Rectangle 129"/>
            <p:cNvSpPr>
              <a:spLocks noChangeAspect="1"/>
            </p:cNvSpPr>
            <p:nvPr/>
          </p:nvSpPr>
          <p:spPr>
            <a:xfrm>
              <a:off x="8278347"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1" name="Rounded Rectangle 130"/>
            <p:cNvSpPr>
              <a:spLocks noChangeAspect="1"/>
            </p:cNvSpPr>
            <p:nvPr/>
          </p:nvSpPr>
          <p:spPr>
            <a:xfrm>
              <a:off x="8431253"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2" name="Rounded Rectangle 131"/>
            <p:cNvSpPr>
              <a:spLocks noChangeAspect="1"/>
            </p:cNvSpPr>
            <p:nvPr/>
          </p:nvSpPr>
          <p:spPr>
            <a:xfrm>
              <a:off x="8582516"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3" name="Rounded Rectangle 132"/>
            <p:cNvSpPr>
              <a:spLocks noChangeAspect="1"/>
            </p:cNvSpPr>
            <p:nvPr/>
          </p:nvSpPr>
          <p:spPr>
            <a:xfrm>
              <a:off x="8735424" y="2621925"/>
              <a:ext cx="110158"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4" name="Rounded Rectangle 133"/>
            <p:cNvSpPr>
              <a:spLocks noChangeAspect="1"/>
            </p:cNvSpPr>
            <p:nvPr/>
          </p:nvSpPr>
          <p:spPr>
            <a:xfrm>
              <a:off x="8888330" y="2621925"/>
              <a:ext cx="108515"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5" name="Rounded Rectangle 134"/>
            <p:cNvSpPr>
              <a:spLocks noChangeAspect="1"/>
            </p:cNvSpPr>
            <p:nvPr/>
          </p:nvSpPr>
          <p:spPr>
            <a:xfrm>
              <a:off x="9039593" y="2621925"/>
              <a:ext cx="110159" cy="110143"/>
            </a:xfrm>
            <a:prstGeom prst="roundRect">
              <a:avLst/>
            </a:prstGeom>
            <a:solidFill>
              <a:srgbClr val="FFFFFF"/>
            </a:solidFill>
            <a:ln>
              <a:solidFill>
                <a:srgbClr val="7F7F7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grpSp>
      <p:pic>
        <p:nvPicPr>
          <p:cNvPr id="1331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7649" y="4800600"/>
            <a:ext cx="1698625" cy="1646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0" name="Picture 4"/>
          <p:cNvPicPr>
            <a:picLocks noChangeAspect="1"/>
          </p:cNvPicPr>
          <p:nvPr/>
        </p:nvPicPr>
        <p:blipFill>
          <a:blip r:embed="rId4">
            <a:extLst>
              <a:ext uri="{28A0092B-C50C-407E-A947-70E740481C1C}">
                <a14:useLocalDpi xmlns:a14="http://schemas.microsoft.com/office/drawing/2010/main" val="0"/>
              </a:ext>
            </a:extLst>
          </a:blip>
          <a:srcRect l="5624" r="24046"/>
          <a:stretch>
            <a:fillRect/>
          </a:stretch>
        </p:blipFill>
        <p:spPr bwMode="auto">
          <a:xfrm>
            <a:off x="5628939" y="4806950"/>
            <a:ext cx="1371600" cy="1646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21"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13299" y="4800600"/>
            <a:ext cx="1897062" cy="1646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317" name="Picture 5" descr="CSM New Log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68288" y="3092450"/>
            <a:ext cx="3008312" cy="42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1"/>
          <p:cNvPicPr>
            <a:picLocks noChangeAspect="1"/>
          </p:cNvPicPr>
          <p:nvPr/>
        </p:nvPicPr>
        <p:blipFill>
          <a:blip r:embed="rId7"/>
          <a:stretch>
            <a:fillRect/>
          </a:stretch>
        </p:blipFill>
        <p:spPr>
          <a:xfrm>
            <a:off x="4177386" y="4800600"/>
            <a:ext cx="1284528" cy="1639824"/>
          </a:xfrm>
          <a:prstGeom prst="rect">
            <a:avLst/>
          </a:prstGeom>
        </p:spPr>
      </p:pic>
      <p:pic>
        <p:nvPicPr>
          <p:cNvPr id="3" name="Picture 2"/>
          <p:cNvPicPr>
            <a:picLocks noChangeAspect="1"/>
          </p:cNvPicPr>
          <p:nvPr/>
        </p:nvPicPr>
        <p:blipFill>
          <a:blip r:embed="rId8"/>
          <a:stretch>
            <a:fillRect/>
          </a:stretch>
        </p:blipFill>
        <p:spPr>
          <a:xfrm>
            <a:off x="7167562" y="4800600"/>
            <a:ext cx="1651425" cy="1645920"/>
          </a:xfrm>
          <a:prstGeom prst="rect">
            <a:avLst/>
          </a:prstGeom>
        </p:spPr>
      </p:pic>
      <p:sp>
        <p:nvSpPr>
          <p:cNvPr id="6" name="Subtitle 5"/>
          <p:cNvSpPr>
            <a:spLocks noGrp="1"/>
          </p:cNvSpPr>
          <p:nvPr>
            <p:ph type="subTitle" idx="1"/>
          </p:nvPr>
        </p:nvSpPr>
        <p:spPr>
          <a:xfrm>
            <a:off x="228600" y="3521074"/>
            <a:ext cx="8610600" cy="1958975"/>
          </a:xfrm>
        </p:spPr>
        <p:txBody>
          <a:bodyPr/>
          <a:lstStyle/>
          <a:p>
            <a:r>
              <a:rPr lang="en-US" dirty="0"/>
              <a:t>Summer 2020</a:t>
            </a:r>
          </a:p>
        </p:txBody>
      </p:sp>
      <p:pic>
        <p:nvPicPr>
          <p:cNvPr id="136" name="Picture 135">
            <a:extLst>
              <a:ext uri="{FF2B5EF4-FFF2-40B4-BE49-F238E27FC236}">
                <a16:creationId xmlns:a16="http://schemas.microsoft.com/office/drawing/2014/main" id="{32AA9EF2-E81F-454C-A3B3-E8891BA3A7B4}"/>
              </a:ext>
            </a:extLst>
          </p:cNvPr>
          <p:cNvPicPr/>
          <p:nvPr/>
        </p:nvPicPr>
        <p:blipFill>
          <a:blip r:embed="rId9">
            <a:extLst>
              <a:ext uri="{28A0092B-C50C-407E-A947-70E740481C1C}">
                <a14:useLocalDpi xmlns:a14="http://schemas.microsoft.com/office/drawing/2010/main" val="0"/>
              </a:ext>
            </a:extLst>
          </a:blip>
          <a:stretch>
            <a:fillRect/>
          </a:stretch>
        </p:blipFill>
        <p:spPr>
          <a:xfrm>
            <a:off x="7000539" y="3305237"/>
            <a:ext cx="1508125" cy="1082675"/>
          </a:xfrm>
          <a:prstGeom prst="rect">
            <a:avLst/>
          </a:prstGeom>
        </p:spPr>
      </p:pic>
    </p:spTree>
    <p:extLst>
      <p:ext uri="{BB962C8B-B14F-4D97-AF65-F5344CB8AC3E}">
        <p14:creationId xmlns:p14="http://schemas.microsoft.com/office/powerpoint/2010/main" val="1739506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a:xfrm>
            <a:off x="457200" y="0"/>
            <a:ext cx="8686800" cy="781050"/>
          </a:xfrm>
        </p:spPr>
        <p:txBody>
          <a:bodyPr/>
          <a:lstStyle/>
          <a:p>
            <a:pPr eaLnBrk="1" hangingPunct="1"/>
            <a:r>
              <a:rPr lang="en-US">
                <a:latin typeface="Calibri" charset="0"/>
              </a:rPr>
              <a:t>Possible Levels of Pathogens in WW</a:t>
            </a:r>
          </a:p>
        </p:txBody>
      </p:sp>
      <p:sp>
        <p:nvSpPr>
          <p:cNvPr id="46082" name="Rectangle 3"/>
          <p:cNvSpPr>
            <a:spLocks noChangeArrowheads="1"/>
          </p:cNvSpPr>
          <p:nvPr/>
        </p:nvSpPr>
        <p:spPr bwMode="auto">
          <a:xfrm>
            <a:off x="0" y="25130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en-US"/>
          </a:p>
        </p:txBody>
      </p:sp>
      <p:graphicFrame>
        <p:nvGraphicFramePr>
          <p:cNvPr id="120099" name="Group 291"/>
          <p:cNvGraphicFramePr>
            <a:graphicFrameLocks noGrp="1"/>
          </p:cNvGraphicFramePr>
          <p:nvPr>
            <p:extLst>
              <p:ext uri="{D42A27DB-BD31-4B8C-83A1-F6EECF244321}">
                <p14:modId xmlns:p14="http://schemas.microsoft.com/office/powerpoint/2010/main" val="1627734752"/>
              </p:ext>
            </p:extLst>
          </p:nvPr>
        </p:nvGraphicFramePr>
        <p:xfrm>
          <a:off x="304800" y="914400"/>
          <a:ext cx="8382000" cy="4602336"/>
        </p:xfrm>
        <a:graphic>
          <a:graphicData uri="http://schemas.openxmlformats.org/drawingml/2006/table">
            <a:tbl>
              <a:tblPr/>
              <a:tblGrid>
                <a:gridCol w="1681163">
                  <a:extLst>
                    <a:ext uri="{9D8B030D-6E8A-4147-A177-3AD203B41FA5}">
                      <a16:colId xmlns:a16="http://schemas.microsoft.com/office/drawing/2014/main" val="20000"/>
                    </a:ext>
                  </a:extLst>
                </a:gridCol>
                <a:gridCol w="2509837">
                  <a:extLst>
                    <a:ext uri="{9D8B030D-6E8A-4147-A177-3AD203B41FA5}">
                      <a16:colId xmlns:a16="http://schemas.microsoft.com/office/drawing/2014/main" val="20001"/>
                    </a:ext>
                  </a:extLst>
                </a:gridCol>
                <a:gridCol w="4191000">
                  <a:extLst>
                    <a:ext uri="{9D8B030D-6E8A-4147-A177-3AD203B41FA5}">
                      <a16:colId xmlns:a16="http://schemas.microsoft.com/office/drawing/2014/main" val="20002"/>
                    </a:ext>
                  </a:extLst>
                </a:gridCol>
              </a:tblGrid>
              <a:tr h="57908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99"/>
                          </a:solidFill>
                          <a:effectLst/>
                          <a:latin typeface="+mn-lt"/>
                          <a:ea typeface="ＭＳ Ｐゴシック" charset="0"/>
                          <a:cs typeface="Arial" charset="0"/>
                        </a:rPr>
                        <a:t>Type of pathogen</a:t>
                      </a:r>
                      <a:r>
                        <a:rPr kumimoji="0" lang="en-US" sz="1600" b="0" i="0" u="none" strike="noStrike" cap="none" normalizeH="0" baseline="0">
                          <a:ln>
                            <a:noFill/>
                          </a:ln>
                          <a:solidFill>
                            <a:srgbClr val="000099"/>
                          </a:solidFill>
                          <a:effectLst/>
                          <a:latin typeface="+mn-lt"/>
                          <a:ea typeface="ＭＳ Ｐゴシック" charset="0"/>
                          <a:cs typeface="Arial" charset="0"/>
                        </a:rPr>
                        <a:t>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br>
                        <a:rPr kumimoji="0" lang="en-US" sz="1600" b="0" i="0" u="none" strike="noStrike" cap="none" normalizeH="0" baseline="0">
                          <a:ln>
                            <a:noFill/>
                          </a:ln>
                          <a:solidFill>
                            <a:srgbClr val="000099"/>
                          </a:solidFill>
                          <a:effectLst/>
                          <a:latin typeface="+mn-lt"/>
                          <a:ea typeface="ＭＳ Ｐゴシック" charset="0"/>
                          <a:cs typeface="Arial" charset="0"/>
                        </a:rPr>
                      </a:br>
                      <a:endParaRPr kumimoji="0" lang="en-US" sz="1600" b="0" i="0" u="none" strike="noStrike" cap="none" normalizeH="0" baseline="0">
                        <a:ln>
                          <a:noFill/>
                        </a:ln>
                        <a:solidFill>
                          <a:srgbClr val="000099"/>
                        </a:solidFill>
                        <a:effectLst/>
                        <a:latin typeface="+mn-lt"/>
                        <a:ea typeface="ＭＳ Ｐゴシック" charset="0"/>
                        <a:cs typeface="Arial" charset="0"/>
                      </a:endParaRP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rgbClr val="000099"/>
                          </a:solidFill>
                          <a:effectLst/>
                          <a:latin typeface="+mn-lt"/>
                          <a:ea typeface="ＭＳ Ｐゴシック" charset="0"/>
                          <a:cs typeface="Arial" charset="0"/>
                        </a:rPr>
                        <a:t>Possible concentration per liter in municipal wastewater</a:t>
                      </a:r>
                      <a:r>
                        <a:rPr kumimoji="0" lang="en-US" sz="1600" b="1" i="0" u="none" strike="noStrike" cap="none" normalizeH="0" baseline="30000">
                          <a:ln>
                            <a:noFill/>
                          </a:ln>
                          <a:solidFill>
                            <a:srgbClr val="000099"/>
                          </a:solidFill>
                          <a:effectLst/>
                          <a:latin typeface="+mn-lt"/>
                          <a:ea typeface="ＭＳ Ｐゴシック" charset="0"/>
                          <a:cs typeface="Arial" charset="0"/>
                        </a:rPr>
                        <a:t>1</a:t>
                      </a:r>
                      <a:r>
                        <a:rPr kumimoji="0" lang="en-US" sz="1600" b="0" i="0" u="none" strike="noStrike" cap="none" normalizeH="0" baseline="0">
                          <a:ln>
                            <a:noFill/>
                          </a:ln>
                          <a:solidFill>
                            <a:srgbClr val="000099"/>
                          </a:solidFill>
                          <a:effectLst/>
                          <a:latin typeface="+mn-lt"/>
                          <a:ea typeface="ＭＳ Ｐゴシック" charset="0"/>
                          <a:cs typeface="Arial" charset="0"/>
                        </a:rPr>
                        <a:t>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0"/>
                  </a:ext>
                </a:extLst>
              </a:tr>
              <a:tr h="3657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Viruses: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a:ln>
                            <a:noFill/>
                          </a:ln>
                          <a:solidFill>
                            <a:srgbClr val="000099"/>
                          </a:solidFill>
                          <a:effectLst/>
                          <a:latin typeface="+mn-lt"/>
                          <a:ea typeface="ＭＳ Ｐゴシック" charset="0"/>
                          <a:cs typeface="Arial" charset="0"/>
                        </a:rPr>
                        <a:t>Enteroviruses</a:t>
                      </a:r>
                      <a:r>
                        <a:rPr kumimoji="0" lang="en-US" sz="1800" b="0" i="1" u="none" strike="noStrike" cap="none" normalizeH="0" baseline="30000" dirty="0">
                          <a:ln>
                            <a:noFill/>
                          </a:ln>
                          <a:solidFill>
                            <a:srgbClr val="000099"/>
                          </a:solidFill>
                          <a:effectLst/>
                          <a:latin typeface="+mn-lt"/>
                          <a:ea typeface="ＭＳ Ｐゴシック" charset="0"/>
                          <a:cs typeface="Arial" charset="0"/>
                        </a:rPr>
                        <a:t>2</a:t>
                      </a:r>
                      <a:r>
                        <a:rPr kumimoji="0" lang="en-US" sz="1800" b="0" i="0" u="none" strike="noStrike" cap="none" normalizeH="0" baseline="0" dirty="0">
                          <a:ln>
                            <a:noFill/>
                          </a:ln>
                          <a:solidFill>
                            <a:srgbClr val="000099"/>
                          </a:solidFill>
                          <a:effectLst/>
                          <a:latin typeface="+mn-lt"/>
                          <a:ea typeface="ＭＳ Ｐゴシック" charset="0"/>
                          <a:cs typeface="Arial" charset="0"/>
                        </a:rPr>
                        <a:t>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5,000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1"/>
                  </a:ext>
                </a:extLst>
              </a:tr>
              <a:tr h="365731">
                <a:tc rowSpan="4">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Bacteria: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a:ln>
                            <a:noFill/>
                          </a:ln>
                          <a:solidFill>
                            <a:srgbClr val="000099"/>
                          </a:solidFill>
                          <a:effectLst/>
                          <a:latin typeface="+mn-lt"/>
                          <a:ea typeface="ＭＳ Ｐゴシック" charset="0"/>
                          <a:cs typeface="Arial" charset="0"/>
                        </a:rPr>
                      </a:br>
                      <a:endParaRPr kumimoji="0" lang="en-US" sz="1800" b="0" i="0" u="none" strike="noStrike" cap="none" normalizeH="0" baseline="0">
                        <a:ln>
                          <a:noFill/>
                        </a:ln>
                        <a:solidFill>
                          <a:srgbClr val="000099"/>
                        </a:solidFill>
                        <a:effectLst/>
                        <a:latin typeface="+mn-lt"/>
                        <a:ea typeface="ＭＳ Ｐゴシック"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a:ln>
                            <a:noFill/>
                          </a:ln>
                          <a:solidFill>
                            <a:srgbClr val="000099"/>
                          </a:solidFill>
                          <a:effectLst/>
                          <a:latin typeface="+mn-lt"/>
                          <a:ea typeface="ＭＳ Ｐゴシック" charset="0"/>
                          <a:cs typeface="Arial" charset="0"/>
                        </a:rPr>
                      </a:br>
                      <a:endParaRPr kumimoji="0" lang="en-US" sz="1800" b="0" i="0" u="none" strike="noStrike" cap="none" normalizeH="0" baseline="0">
                        <a:ln>
                          <a:noFill/>
                        </a:ln>
                        <a:solidFill>
                          <a:srgbClr val="000099"/>
                        </a:solidFill>
                        <a:effectLst/>
                        <a:latin typeface="+mn-lt"/>
                        <a:ea typeface="ＭＳ Ｐゴシック" charset="0"/>
                        <a:cs typeface="Arial" charset="0"/>
                      </a:endParaRP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Pathogenic </a:t>
                      </a:r>
                      <a:r>
                        <a:rPr kumimoji="0" lang="en-US" sz="1800" b="0" i="1" u="none" strike="noStrike" cap="none" normalizeH="0" baseline="0">
                          <a:ln>
                            <a:noFill/>
                          </a:ln>
                          <a:solidFill>
                            <a:srgbClr val="000099"/>
                          </a:solidFill>
                          <a:effectLst/>
                          <a:latin typeface="+mn-lt"/>
                          <a:ea typeface="ＭＳ Ｐゴシック" charset="0"/>
                          <a:cs typeface="Arial" charset="0"/>
                        </a:rPr>
                        <a:t>E. coli</a:t>
                      </a:r>
                      <a:r>
                        <a:rPr kumimoji="0" lang="en-US" sz="1800" b="0" i="1" u="none" strike="noStrike" cap="none" normalizeH="0" baseline="30000">
                          <a:ln>
                            <a:noFill/>
                          </a:ln>
                          <a:solidFill>
                            <a:srgbClr val="000099"/>
                          </a:solidFill>
                          <a:effectLst/>
                          <a:latin typeface="+mn-lt"/>
                          <a:ea typeface="ＭＳ Ｐゴシック" charset="0"/>
                          <a:cs typeface="Arial" charset="0"/>
                        </a:rPr>
                        <a:t>3</a:t>
                      </a:r>
                      <a:r>
                        <a:rPr kumimoji="0" lang="en-US" sz="1800" b="0" i="0" u="none" strike="noStrike" cap="none" normalizeH="0" baseline="0">
                          <a:ln>
                            <a:noFill/>
                          </a:ln>
                          <a:solidFill>
                            <a:srgbClr val="000099"/>
                          </a:solidFill>
                          <a:effectLst/>
                          <a:latin typeface="+mn-lt"/>
                          <a:ea typeface="ＭＳ Ｐゴシック" charset="0"/>
                          <a:cs typeface="Arial" charset="0"/>
                        </a:rPr>
                        <a:t>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Uncertain?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2"/>
                  </a:ext>
                </a:extLst>
              </a:tr>
              <a:tr h="365731">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99"/>
                          </a:solidFill>
                          <a:effectLst/>
                          <a:latin typeface="+mn-lt"/>
                          <a:ea typeface="ＭＳ Ｐゴシック" charset="0"/>
                          <a:cs typeface="Arial" charset="0"/>
                        </a:rPr>
                        <a:t>Salmonella</a:t>
                      </a:r>
                      <a:r>
                        <a:rPr kumimoji="0" lang="en-US" sz="1800" b="0" i="0" u="none" strike="noStrike" cap="none" normalizeH="0" baseline="0">
                          <a:ln>
                            <a:noFill/>
                          </a:ln>
                          <a:solidFill>
                            <a:srgbClr val="000099"/>
                          </a:solidFill>
                          <a:effectLst/>
                          <a:latin typeface="+mn-lt"/>
                          <a:ea typeface="ＭＳ Ｐゴシック" charset="0"/>
                          <a:cs typeface="Arial" charset="0"/>
                        </a:rPr>
                        <a:t> spp.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7,000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3"/>
                  </a:ext>
                </a:extLst>
              </a:tr>
              <a:tr h="365731">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err="1">
                          <a:ln>
                            <a:noFill/>
                          </a:ln>
                          <a:solidFill>
                            <a:srgbClr val="000099"/>
                          </a:solidFill>
                          <a:effectLst/>
                          <a:latin typeface="+mn-lt"/>
                          <a:ea typeface="ＭＳ Ｐゴシック" charset="0"/>
                          <a:cs typeface="Arial" charset="0"/>
                        </a:rPr>
                        <a:t>Shigella</a:t>
                      </a:r>
                      <a:r>
                        <a:rPr kumimoji="0" lang="en-US" sz="1800" b="0" i="0" u="none" strike="noStrike" cap="none" normalizeH="0" baseline="0" dirty="0">
                          <a:ln>
                            <a:noFill/>
                          </a:ln>
                          <a:solidFill>
                            <a:srgbClr val="000099"/>
                          </a:solidFill>
                          <a:effectLst/>
                          <a:latin typeface="+mn-lt"/>
                          <a:ea typeface="ＭＳ Ｐゴシック" charset="0"/>
                          <a:cs typeface="Arial" charset="0"/>
                        </a:rPr>
                        <a:t> spp.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7,000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4"/>
                  </a:ext>
                </a:extLst>
              </a:tr>
              <a:tr h="365767">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99"/>
                          </a:solidFill>
                          <a:effectLst/>
                          <a:latin typeface="+mn-lt"/>
                          <a:ea typeface="ＭＳ Ｐゴシック" charset="0"/>
                          <a:cs typeface="Arial" charset="0"/>
                        </a:rPr>
                        <a:t>Vibrio cholerae</a:t>
                      </a:r>
                      <a:r>
                        <a:rPr kumimoji="0" lang="en-US" sz="1800" b="0" i="0" u="none" strike="noStrike" cap="none" normalizeH="0" baseline="0">
                          <a:ln>
                            <a:noFill/>
                          </a:ln>
                          <a:solidFill>
                            <a:srgbClr val="000099"/>
                          </a:solidFill>
                          <a:effectLst/>
                          <a:latin typeface="+mn-lt"/>
                          <a:ea typeface="ＭＳ Ｐゴシック" charset="0"/>
                          <a:cs typeface="Arial" charset="0"/>
                        </a:rPr>
                        <a:t>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1,000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5"/>
                  </a:ext>
                </a:extLst>
              </a:tr>
              <a:tr h="36573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Protozoa: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99"/>
                          </a:solidFill>
                          <a:effectLst/>
                          <a:latin typeface="+mn-lt"/>
                          <a:ea typeface="ＭＳ Ｐゴシック" charset="0"/>
                          <a:cs typeface="Arial" charset="0"/>
                        </a:rPr>
                        <a:t>Entamoeba histolytica</a:t>
                      </a:r>
                      <a:r>
                        <a:rPr kumimoji="0" lang="en-US" sz="1800" b="0" i="0" u="none" strike="noStrike" cap="none" normalizeH="0" baseline="0">
                          <a:ln>
                            <a:noFill/>
                          </a:ln>
                          <a:solidFill>
                            <a:srgbClr val="000099"/>
                          </a:solidFill>
                          <a:effectLst/>
                          <a:latin typeface="+mn-lt"/>
                          <a:ea typeface="ＭＳ Ｐゴシック" charset="0"/>
                          <a:cs typeface="Arial" charset="0"/>
                        </a:rPr>
                        <a:t>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4,500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6"/>
                  </a:ext>
                </a:extLst>
              </a:tr>
              <a:tr h="365731">
                <a:tc row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Helminths: </a:t>
                      </a:r>
                    </a:p>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a:ln>
                            <a:noFill/>
                          </a:ln>
                          <a:solidFill>
                            <a:srgbClr val="000099"/>
                          </a:solidFill>
                          <a:effectLst/>
                          <a:latin typeface="+mn-lt"/>
                          <a:ea typeface="ＭＳ Ｐゴシック" charset="0"/>
                          <a:cs typeface="Arial" charset="0"/>
                        </a:rPr>
                      </a:br>
                      <a:endParaRPr kumimoji="0" lang="en-US" sz="1800" b="0" i="0" u="none" strike="noStrike" cap="none" normalizeH="0" baseline="0">
                        <a:ln>
                          <a:noFill/>
                        </a:ln>
                        <a:solidFill>
                          <a:srgbClr val="000099"/>
                        </a:solidFill>
                        <a:effectLst/>
                        <a:latin typeface="+mn-lt"/>
                        <a:ea typeface="ＭＳ Ｐゴシック"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rgbClr val="000099"/>
                        </a:solidFill>
                        <a:effectLst/>
                        <a:latin typeface="+mn-lt"/>
                        <a:ea typeface="ＭＳ Ｐゴシック" charset="0"/>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sz="1800" b="0" i="0" u="none" strike="noStrike" cap="none" normalizeH="0" baseline="0">
                          <a:ln>
                            <a:noFill/>
                          </a:ln>
                          <a:solidFill>
                            <a:srgbClr val="000099"/>
                          </a:solidFill>
                          <a:effectLst/>
                          <a:latin typeface="+mn-lt"/>
                          <a:ea typeface="ＭＳ Ｐゴシック" charset="0"/>
                          <a:cs typeface="Arial" charset="0"/>
                        </a:rPr>
                      </a:br>
                      <a:endParaRPr kumimoji="0" lang="en-US" sz="1800" b="0" i="0" u="none" strike="noStrike" cap="none" normalizeH="0" baseline="0">
                        <a:ln>
                          <a:noFill/>
                        </a:ln>
                        <a:solidFill>
                          <a:srgbClr val="000099"/>
                        </a:solidFill>
                        <a:effectLst/>
                        <a:latin typeface="+mn-lt"/>
                        <a:ea typeface="ＭＳ Ｐゴシック" charset="0"/>
                        <a:cs typeface="Arial" charset="0"/>
                      </a:endParaRP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99"/>
                          </a:solidFill>
                          <a:effectLst/>
                          <a:latin typeface="+mn-lt"/>
                          <a:ea typeface="ＭＳ Ｐゴシック" charset="0"/>
                          <a:cs typeface="Arial" charset="0"/>
                        </a:rPr>
                        <a:t>Ascaris Lumbricoides</a:t>
                      </a:r>
                      <a:r>
                        <a:rPr kumimoji="0" lang="en-US" sz="1800" b="0" i="0" u="none" strike="noStrike" cap="none" normalizeH="0" baseline="0">
                          <a:ln>
                            <a:noFill/>
                          </a:ln>
                          <a:solidFill>
                            <a:srgbClr val="000099"/>
                          </a:solidFill>
                          <a:effectLst/>
                          <a:latin typeface="+mn-lt"/>
                          <a:ea typeface="ＭＳ Ｐゴシック" charset="0"/>
                          <a:cs typeface="Arial" charset="0"/>
                        </a:rPr>
                        <a:t>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600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7"/>
                  </a:ext>
                </a:extLst>
              </a:tr>
              <a:tr h="365731">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dirty="0">
                          <a:ln>
                            <a:noFill/>
                          </a:ln>
                          <a:solidFill>
                            <a:srgbClr val="000099"/>
                          </a:solidFill>
                          <a:effectLst/>
                          <a:latin typeface="+mn-lt"/>
                          <a:ea typeface="ＭＳ Ｐゴシック" charset="0"/>
                          <a:cs typeface="Arial" charset="0"/>
                        </a:rPr>
                        <a:t>Hookworms</a:t>
                      </a:r>
                      <a:r>
                        <a:rPr kumimoji="0" lang="en-US" sz="1800" b="0" i="1" u="none" strike="noStrike" cap="none" normalizeH="0" baseline="30000" dirty="0">
                          <a:ln>
                            <a:noFill/>
                          </a:ln>
                          <a:solidFill>
                            <a:srgbClr val="000099"/>
                          </a:solidFill>
                          <a:effectLst/>
                          <a:latin typeface="+mn-lt"/>
                          <a:ea typeface="ＭＳ Ｐゴシック" charset="0"/>
                          <a:cs typeface="Arial" charset="0"/>
                        </a:rPr>
                        <a:t>4</a:t>
                      </a:r>
                      <a:r>
                        <a:rPr kumimoji="0" lang="en-US" sz="1800" b="0" i="1" u="none" strike="noStrike" cap="none" normalizeH="0" baseline="0" dirty="0">
                          <a:ln>
                            <a:noFill/>
                          </a:ln>
                          <a:solidFill>
                            <a:srgbClr val="000099"/>
                          </a:solidFill>
                          <a:effectLst/>
                          <a:latin typeface="+mn-lt"/>
                          <a:ea typeface="ＭＳ Ｐゴシック" charset="0"/>
                          <a:cs typeface="Arial" charset="0"/>
                        </a:rPr>
                        <a:t>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32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8"/>
                  </a:ext>
                </a:extLst>
              </a:tr>
              <a:tr h="365731">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99"/>
                          </a:solidFill>
                          <a:effectLst/>
                          <a:latin typeface="+mn-lt"/>
                          <a:ea typeface="ＭＳ Ｐゴシック" charset="0"/>
                          <a:cs typeface="Arial" charset="0"/>
                        </a:rPr>
                        <a:t>Schistosoma mansoni</a:t>
                      </a:r>
                      <a:r>
                        <a:rPr kumimoji="0" lang="en-US" sz="1800" b="0" i="0" u="none" strike="noStrike" cap="none" normalizeH="0" baseline="0">
                          <a:ln>
                            <a:noFill/>
                          </a:ln>
                          <a:solidFill>
                            <a:srgbClr val="000099"/>
                          </a:solidFill>
                          <a:effectLst/>
                          <a:latin typeface="+mn-lt"/>
                          <a:ea typeface="ＭＳ Ｐゴシック" charset="0"/>
                          <a:cs typeface="Arial" charset="0"/>
                        </a:rPr>
                        <a:t>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1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09"/>
                  </a:ext>
                </a:extLst>
              </a:tr>
              <a:tr h="365731">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99"/>
                          </a:solidFill>
                          <a:effectLst/>
                          <a:latin typeface="+mn-lt"/>
                          <a:ea typeface="ＭＳ Ｐゴシック" charset="0"/>
                          <a:cs typeface="Arial" charset="0"/>
                        </a:rPr>
                        <a:t>Taenia saginata</a:t>
                      </a:r>
                      <a:r>
                        <a:rPr kumimoji="0" lang="en-US" sz="1800" b="0" i="0" u="none" strike="noStrike" cap="none" normalizeH="0" baseline="0">
                          <a:ln>
                            <a:noFill/>
                          </a:ln>
                          <a:solidFill>
                            <a:srgbClr val="000099"/>
                          </a:solidFill>
                          <a:effectLst/>
                          <a:latin typeface="+mn-lt"/>
                          <a:ea typeface="ＭＳ Ｐゴシック" charset="0"/>
                          <a:cs typeface="Arial" charset="0"/>
                        </a:rPr>
                        <a:t>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rgbClr val="000099"/>
                          </a:solidFill>
                          <a:effectLst/>
                          <a:latin typeface="+mn-lt"/>
                          <a:ea typeface="ＭＳ Ｐゴシック" charset="0"/>
                          <a:cs typeface="Arial" charset="0"/>
                        </a:rPr>
                        <a:t>10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0"/>
                  </a:ext>
                </a:extLst>
              </a:tr>
              <a:tr h="365731">
                <a:tc vMerge="1">
                  <a:txBody>
                    <a:bodyPr/>
                    <a:lstStyle/>
                    <a:p>
                      <a:endParaRPr 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1" u="none" strike="noStrike" cap="none" normalizeH="0" baseline="0">
                          <a:ln>
                            <a:noFill/>
                          </a:ln>
                          <a:solidFill>
                            <a:srgbClr val="000099"/>
                          </a:solidFill>
                          <a:effectLst/>
                          <a:latin typeface="+mn-lt"/>
                          <a:ea typeface="ＭＳ Ｐゴシック" charset="0"/>
                          <a:cs typeface="Arial" charset="0"/>
                        </a:rPr>
                        <a:t>Trichuris trichiura</a:t>
                      </a:r>
                      <a:r>
                        <a:rPr kumimoji="0" lang="en-US" sz="1800" b="0" i="0" u="none" strike="noStrike" cap="none" normalizeH="0" baseline="0">
                          <a:ln>
                            <a:noFill/>
                          </a:ln>
                          <a:solidFill>
                            <a:srgbClr val="000099"/>
                          </a:solidFill>
                          <a:effectLst/>
                          <a:latin typeface="+mn-lt"/>
                          <a:ea typeface="ＭＳ Ｐゴシック" charset="0"/>
                          <a:cs typeface="Arial" charset="0"/>
                        </a:rPr>
                        <a:t>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rgbClr val="000099"/>
                          </a:solidFill>
                          <a:effectLst/>
                          <a:latin typeface="+mn-lt"/>
                          <a:ea typeface="ＭＳ Ｐゴシック" charset="0"/>
                          <a:cs typeface="Arial" charset="0"/>
                        </a:rPr>
                        <a:t>120 </a:t>
                      </a:r>
                    </a:p>
                  </a:txBody>
                  <a:tcPr marT="45712" marB="45712"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0011"/>
                  </a:ext>
                </a:extLst>
              </a:tr>
            </a:tbl>
          </a:graphicData>
        </a:graphic>
      </p:graphicFrame>
      <p:sp>
        <p:nvSpPr>
          <p:cNvPr id="46130" name="Rectangle 278"/>
          <p:cNvSpPr>
            <a:spLocks noChangeArrowheads="1"/>
          </p:cNvSpPr>
          <p:nvPr/>
        </p:nvSpPr>
        <p:spPr bwMode="auto">
          <a:xfrm>
            <a:off x="228600" y="5543550"/>
            <a:ext cx="8610600" cy="131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r>
              <a:rPr lang="en-US" sz="1600" baseline="30000" dirty="0">
                <a:latin typeface="+mn-lt"/>
              </a:rPr>
              <a:t>1 </a:t>
            </a:r>
            <a:r>
              <a:rPr lang="en-US" sz="1600" dirty="0">
                <a:latin typeface="+mn-lt"/>
              </a:rPr>
              <a:t>Based on 100 LPCD of municipal sewage and 90% inactivation of excreted pathogens</a:t>
            </a:r>
            <a:br>
              <a:rPr lang="en-US" sz="1600" dirty="0">
                <a:latin typeface="+mn-lt"/>
              </a:rPr>
            </a:br>
            <a:r>
              <a:rPr lang="en-US" sz="1600" baseline="30000" dirty="0">
                <a:latin typeface="+mn-lt"/>
              </a:rPr>
              <a:t>2 </a:t>
            </a:r>
            <a:r>
              <a:rPr lang="en-US" sz="1600" dirty="0">
                <a:latin typeface="+mn-lt"/>
              </a:rPr>
              <a:t>Includes polio-, echo- and </a:t>
            </a:r>
            <a:r>
              <a:rPr lang="en-US" sz="1600" dirty="0" err="1">
                <a:latin typeface="+mn-lt"/>
              </a:rPr>
              <a:t>coxsackieviruses</a:t>
            </a:r>
            <a:br>
              <a:rPr lang="en-US" sz="1600" dirty="0">
                <a:latin typeface="+mn-lt"/>
              </a:rPr>
            </a:br>
            <a:r>
              <a:rPr lang="en-US" sz="1600" baseline="30000" dirty="0">
                <a:latin typeface="+mn-lt"/>
              </a:rPr>
              <a:t>3 </a:t>
            </a:r>
            <a:r>
              <a:rPr lang="en-US" sz="1600" dirty="0">
                <a:latin typeface="+mn-lt"/>
              </a:rPr>
              <a:t>Includes </a:t>
            </a:r>
            <a:r>
              <a:rPr lang="en-US" sz="1600" dirty="0" err="1">
                <a:latin typeface="+mn-lt"/>
              </a:rPr>
              <a:t>enterotoxigenic</a:t>
            </a:r>
            <a:r>
              <a:rPr lang="en-US" sz="1600" dirty="0">
                <a:latin typeface="+mn-lt"/>
              </a:rPr>
              <a:t>, </a:t>
            </a:r>
            <a:r>
              <a:rPr lang="en-US" sz="1600" dirty="0" err="1">
                <a:latin typeface="+mn-lt"/>
              </a:rPr>
              <a:t>enteroinvasive</a:t>
            </a:r>
            <a:r>
              <a:rPr lang="en-US" sz="1600" dirty="0">
                <a:latin typeface="+mn-lt"/>
              </a:rPr>
              <a:t> and </a:t>
            </a:r>
            <a:r>
              <a:rPr lang="en-US" sz="1600" dirty="0" err="1">
                <a:latin typeface="+mn-lt"/>
              </a:rPr>
              <a:t>enteropathogenic</a:t>
            </a:r>
            <a:r>
              <a:rPr lang="en-US" sz="1600" dirty="0">
                <a:latin typeface="+mn-lt"/>
              </a:rPr>
              <a:t> </a:t>
            </a:r>
            <a:r>
              <a:rPr lang="en-US" sz="1600" i="1" dirty="0">
                <a:latin typeface="+mn-lt"/>
              </a:rPr>
              <a:t>E. coli</a:t>
            </a:r>
            <a:br>
              <a:rPr lang="en-US" sz="1600" dirty="0">
                <a:latin typeface="+mn-lt"/>
              </a:rPr>
            </a:br>
            <a:r>
              <a:rPr lang="en-US" sz="1600" baseline="30000" dirty="0">
                <a:latin typeface="+mn-lt"/>
              </a:rPr>
              <a:t>4 </a:t>
            </a:r>
            <a:r>
              <a:rPr lang="en-US" sz="1600" i="1" dirty="0" err="1">
                <a:latin typeface="+mn-lt"/>
              </a:rPr>
              <a:t>Anglostoma</a:t>
            </a:r>
            <a:r>
              <a:rPr lang="en-US" sz="1600" i="1" dirty="0">
                <a:latin typeface="+mn-lt"/>
              </a:rPr>
              <a:t> </a:t>
            </a:r>
            <a:r>
              <a:rPr lang="en-US" sz="1600" i="1" dirty="0" err="1">
                <a:latin typeface="+mn-lt"/>
              </a:rPr>
              <a:t>duedenale</a:t>
            </a:r>
            <a:r>
              <a:rPr lang="en-US" sz="1600" dirty="0">
                <a:latin typeface="+mn-lt"/>
              </a:rPr>
              <a:t> and </a:t>
            </a:r>
            <a:r>
              <a:rPr lang="en-US" sz="1600" i="1" dirty="0" err="1">
                <a:latin typeface="+mn-lt"/>
              </a:rPr>
              <a:t>Necator</a:t>
            </a:r>
            <a:r>
              <a:rPr lang="en-US" sz="1600" i="1" dirty="0">
                <a:latin typeface="+mn-lt"/>
              </a:rPr>
              <a:t> </a:t>
            </a:r>
            <a:r>
              <a:rPr lang="en-US" sz="1600" i="1" dirty="0" err="1">
                <a:latin typeface="+mn-lt"/>
              </a:rPr>
              <a:t>americanus</a:t>
            </a:r>
            <a:r>
              <a:rPr lang="en-US" sz="1600" dirty="0">
                <a:latin typeface="+mn-lt"/>
              </a:rPr>
              <a:t> </a:t>
            </a:r>
          </a:p>
          <a:p>
            <a:pPr eaLnBrk="0" hangingPunct="0"/>
            <a:r>
              <a:rPr lang="en-US" sz="1600" dirty="0">
                <a:latin typeface="+mn-lt"/>
              </a:rPr>
              <a:t>Source: </a:t>
            </a:r>
            <a:r>
              <a:rPr lang="en-US" sz="1600" dirty="0" err="1">
                <a:latin typeface="+mn-lt"/>
              </a:rPr>
              <a:t>Feachem</a:t>
            </a:r>
            <a:r>
              <a:rPr lang="en-US" sz="1600" dirty="0">
                <a:latin typeface="+mn-lt"/>
              </a:rPr>
              <a:t> </a:t>
            </a:r>
            <a:r>
              <a:rPr lang="en-US" sz="1600" i="1" dirty="0">
                <a:latin typeface="+mn-lt"/>
              </a:rPr>
              <a:t>et al.</a:t>
            </a:r>
            <a:r>
              <a:rPr lang="en-US" sz="1600" dirty="0">
                <a:latin typeface="+mn-lt"/>
              </a:rPr>
              <a:t> (1983)</a:t>
            </a:r>
          </a:p>
        </p:txBody>
      </p:sp>
      <p:pic>
        <p:nvPicPr>
          <p:cNvPr id="46131" name="Picture 2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241800"/>
            <a:ext cx="1574800" cy="1052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132" name="Picture 2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09800"/>
            <a:ext cx="1219200" cy="1027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a:latin typeface="Calibri" charset="0"/>
              </a:rPr>
              <a:t>Variation in Water Quality</a:t>
            </a:r>
            <a:br>
              <a:rPr lang="en-US">
                <a:latin typeface="Calibri" charset="0"/>
              </a:rPr>
            </a:br>
            <a:r>
              <a:rPr lang="en-US">
                <a:latin typeface="Calibri" charset="0"/>
              </a:rPr>
              <a:t>(example from surface water)</a:t>
            </a:r>
          </a:p>
        </p:txBody>
      </p:sp>
      <p:grpSp>
        <p:nvGrpSpPr>
          <p:cNvPr id="48130" name="Group 30"/>
          <p:cNvGrpSpPr>
            <a:grpSpLocks/>
          </p:cNvGrpSpPr>
          <p:nvPr/>
        </p:nvGrpSpPr>
        <p:grpSpPr bwMode="auto">
          <a:xfrm>
            <a:off x="533400" y="1524000"/>
            <a:ext cx="7781925" cy="5029200"/>
            <a:chOff x="0" y="1008"/>
            <a:chExt cx="4902" cy="3168"/>
          </a:xfrm>
        </p:grpSpPr>
        <p:pic>
          <p:nvPicPr>
            <p:cNvPr id="48131" name="Picture 3"/>
            <p:cNvPicPr>
              <a:picLocks noChangeAspect="1" noChangeArrowheads="1"/>
            </p:cNvPicPr>
            <p:nvPr/>
          </p:nvPicPr>
          <p:blipFill>
            <a:blip r:embed="rId3">
              <a:extLst>
                <a:ext uri="{28A0092B-C50C-407E-A947-70E740481C1C}">
                  <a14:useLocalDpi xmlns:a14="http://schemas.microsoft.com/office/drawing/2010/main" val="0"/>
                </a:ext>
              </a:extLst>
            </a:blip>
            <a:srcRect t="4347"/>
            <a:stretch>
              <a:fillRect/>
            </a:stretch>
          </p:blipFill>
          <p:spPr bwMode="auto">
            <a:xfrm>
              <a:off x="0" y="1008"/>
              <a:ext cx="3154" cy="31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2" name="Picture 5"/>
            <p:cNvPicPr>
              <a:picLocks noChangeAspect="1" noChangeArrowheads="1"/>
            </p:cNvPicPr>
            <p:nvPr/>
          </p:nvPicPr>
          <p:blipFill>
            <a:blip r:embed="rId4">
              <a:extLst>
                <a:ext uri="{28A0092B-C50C-407E-A947-70E740481C1C}">
                  <a14:useLocalDpi xmlns:a14="http://schemas.microsoft.com/office/drawing/2010/main" val="0"/>
                </a:ext>
              </a:extLst>
            </a:blip>
            <a:srcRect l="35533" r="1578"/>
            <a:stretch>
              <a:fillRect/>
            </a:stretch>
          </p:blipFill>
          <p:spPr bwMode="auto">
            <a:xfrm>
              <a:off x="3120" y="1173"/>
              <a:ext cx="1776" cy="9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133" name="Picture 6"/>
            <p:cNvPicPr>
              <a:picLocks noChangeAspect="1" noChangeArrowheads="1"/>
            </p:cNvPicPr>
            <p:nvPr/>
          </p:nvPicPr>
          <p:blipFill>
            <a:blip r:embed="rId5">
              <a:extLst>
                <a:ext uri="{28A0092B-C50C-407E-A947-70E740481C1C}">
                  <a14:useLocalDpi xmlns:a14="http://schemas.microsoft.com/office/drawing/2010/main" val="0"/>
                </a:ext>
              </a:extLst>
            </a:blip>
            <a:srcRect l="34868" t="868"/>
            <a:stretch>
              <a:fillRect/>
            </a:stretch>
          </p:blipFill>
          <p:spPr bwMode="auto">
            <a:xfrm>
              <a:off x="3120" y="2064"/>
              <a:ext cx="1782" cy="2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8134" name="Group 7"/>
            <p:cNvGrpSpPr>
              <a:grpSpLocks/>
            </p:cNvGrpSpPr>
            <p:nvPr/>
          </p:nvGrpSpPr>
          <p:grpSpPr bwMode="auto">
            <a:xfrm>
              <a:off x="1166" y="1440"/>
              <a:ext cx="288" cy="2688"/>
              <a:chOff x="1102" y="1600"/>
              <a:chExt cx="199" cy="2249"/>
            </a:xfrm>
          </p:grpSpPr>
          <p:sp>
            <p:nvSpPr>
              <p:cNvPr id="48136" name="Rectangle 8"/>
              <p:cNvSpPr>
                <a:spLocks noChangeArrowheads="1"/>
              </p:cNvSpPr>
              <p:nvPr/>
            </p:nvSpPr>
            <p:spPr bwMode="auto">
              <a:xfrm>
                <a:off x="1118" y="1600"/>
                <a:ext cx="159" cy="87"/>
              </a:xfrm>
              <a:prstGeom prst="rect">
                <a:avLst/>
              </a:prstGeom>
              <a:solidFill>
                <a:srgbClr val="FF66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8137" name="Rectangle 9"/>
              <p:cNvSpPr>
                <a:spLocks noChangeArrowheads="1"/>
              </p:cNvSpPr>
              <p:nvPr/>
            </p:nvSpPr>
            <p:spPr bwMode="auto">
              <a:xfrm>
                <a:off x="1118" y="1710"/>
                <a:ext cx="159" cy="87"/>
              </a:xfrm>
              <a:prstGeom prst="rect">
                <a:avLst/>
              </a:prstGeom>
              <a:solidFill>
                <a:srgbClr val="FF66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8138" name="Rectangle 10"/>
              <p:cNvSpPr>
                <a:spLocks noChangeArrowheads="1"/>
              </p:cNvSpPr>
              <p:nvPr/>
            </p:nvSpPr>
            <p:spPr bwMode="auto">
              <a:xfrm>
                <a:off x="1118" y="1922"/>
                <a:ext cx="159" cy="87"/>
              </a:xfrm>
              <a:prstGeom prst="rect">
                <a:avLst/>
              </a:prstGeom>
              <a:solidFill>
                <a:srgbClr val="FF66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8139" name="Rectangle 11"/>
              <p:cNvSpPr>
                <a:spLocks noChangeArrowheads="1"/>
              </p:cNvSpPr>
              <p:nvPr/>
            </p:nvSpPr>
            <p:spPr bwMode="auto">
              <a:xfrm>
                <a:off x="1114" y="2250"/>
                <a:ext cx="159" cy="87"/>
              </a:xfrm>
              <a:prstGeom prst="rect">
                <a:avLst/>
              </a:prstGeom>
              <a:solidFill>
                <a:srgbClr val="FF66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8140" name="Rectangle 12"/>
              <p:cNvSpPr>
                <a:spLocks noChangeArrowheads="1"/>
              </p:cNvSpPr>
              <p:nvPr/>
            </p:nvSpPr>
            <p:spPr bwMode="auto">
              <a:xfrm>
                <a:off x="1142" y="2570"/>
                <a:ext cx="159" cy="87"/>
              </a:xfrm>
              <a:prstGeom prst="rect">
                <a:avLst/>
              </a:prstGeom>
              <a:solidFill>
                <a:srgbClr val="FF66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8141" name="Rectangle 13"/>
              <p:cNvSpPr>
                <a:spLocks noChangeArrowheads="1"/>
              </p:cNvSpPr>
              <p:nvPr/>
            </p:nvSpPr>
            <p:spPr bwMode="auto">
              <a:xfrm>
                <a:off x="1142" y="2890"/>
                <a:ext cx="159" cy="87"/>
              </a:xfrm>
              <a:prstGeom prst="rect">
                <a:avLst/>
              </a:prstGeom>
              <a:solidFill>
                <a:srgbClr val="FF66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8142" name="Rectangle 14"/>
              <p:cNvSpPr>
                <a:spLocks noChangeArrowheads="1"/>
              </p:cNvSpPr>
              <p:nvPr/>
            </p:nvSpPr>
            <p:spPr bwMode="auto">
              <a:xfrm>
                <a:off x="1138" y="3002"/>
                <a:ext cx="159" cy="87"/>
              </a:xfrm>
              <a:prstGeom prst="rect">
                <a:avLst/>
              </a:prstGeom>
              <a:solidFill>
                <a:srgbClr val="FF66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8143" name="Rectangle 15"/>
              <p:cNvSpPr>
                <a:spLocks noChangeArrowheads="1"/>
              </p:cNvSpPr>
              <p:nvPr/>
            </p:nvSpPr>
            <p:spPr bwMode="auto">
              <a:xfrm>
                <a:off x="1126" y="3114"/>
                <a:ext cx="159" cy="87"/>
              </a:xfrm>
              <a:prstGeom prst="rect">
                <a:avLst/>
              </a:prstGeom>
              <a:solidFill>
                <a:srgbClr val="FF66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sp>
            <p:nvSpPr>
              <p:cNvPr id="48144" name="Rectangle 16"/>
              <p:cNvSpPr>
                <a:spLocks noChangeArrowheads="1"/>
              </p:cNvSpPr>
              <p:nvPr/>
            </p:nvSpPr>
            <p:spPr bwMode="auto">
              <a:xfrm>
                <a:off x="1102" y="3762"/>
                <a:ext cx="159" cy="87"/>
              </a:xfrm>
              <a:prstGeom prst="rect">
                <a:avLst/>
              </a:prstGeom>
              <a:solidFill>
                <a:srgbClr val="FF6600">
                  <a:alpha val="30196"/>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n-US"/>
              </a:p>
            </p:txBody>
          </p:sp>
        </p:grpSp>
        <p:pic>
          <p:nvPicPr>
            <p:cNvPr id="48135" name="Picture 29"/>
            <p:cNvPicPr>
              <a:picLocks noChangeAspect="1" noChangeArrowheads="1"/>
            </p:cNvPicPr>
            <p:nvPr/>
          </p:nvPicPr>
          <p:blipFill>
            <a:blip r:embed="rId3">
              <a:extLst>
                <a:ext uri="{28A0092B-C50C-407E-A947-70E740481C1C}">
                  <a14:useLocalDpi xmlns:a14="http://schemas.microsoft.com/office/drawing/2010/main" val="0"/>
                </a:ext>
              </a:extLst>
            </a:blip>
            <a:srcRect l="35004" t="4349" b="89854"/>
            <a:stretch>
              <a:fillRect/>
            </a:stretch>
          </p:blipFill>
          <p:spPr bwMode="auto">
            <a:xfrm>
              <a:off x="3134" y="1008"/>
              <a:ext cx="1762" cy="1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algn="ctr" eaLnBrk="1" hangingPunct="1"/>
            <a:r>
              <a:rPr lang="en-US" dirty="0">
                <a:latin typeface="Calibri" charset="0"/>
              </a:rPr>
              <a:t>Mechanisms in Water and </a:t>
            </a:r>
            <a:br>
              <a:rPr lang="en-US" dirty="0">
                <a:latin typeface="Calibri" charset="0"/>
              </a:rPr>
            </a:br>
            <a:r>
              <a:rPr lang="en-US" dirty="0">
                <a:latin typeface="Calibri" charset="0"/>
              </a:rPr>
              <a:t>Wastewater Treatment</a:t>
            </a:r>
          </a:p>
        </p:txBody>
      </p:sp>
      <p:sp>
        <p:nvSpPr>
          <p:cNvPr id="50178" name="Rectangle 3"/>
          <p:cNvSpPr>
            <a:spLocks noGrp="1" noChangeArrowheads="1"/>
          </p:cNvSpPr>
          <p:nvPr>
            <p:ph idx="1"/>
          </p:nvPr>
        </p:nvSpPr>
        <p:spPr>
          <a:xfrm>
            <a:off x="228600" y="2819400"/>
            <a:ext cx="2971800" cy="2133600"/>
          </a:xfrm>
        </p:spPr>
        <p:txBody>
          <a:bodyPr/>
          <a:lstStyle/>
          <a:p>
            <a:pPr eaLnBrk="1" hangingPunct="1">
              <a:spcAft>
                <a:spcPts val="600"/>
              </a:spcAft>
            </a:pPr>
            <a:r>
              <a:rPr lang="en-US" dirty="0">
                <a:latin typeface="Calibri" charset="0"/>
              </a:rPr>
              <a:t>Removal</a:t>
            </a:r>
          </a:p>
          <a:p>
            <a:pPr eaLnBrk="1" hangingPunct="1">
              <a:spcAft>
                <a:spcPts val="600"/>
              </a:spcAft>
            </a:pPr>
            <a:r>
              <a:rPr lang="en-US" dirty="0">
                <a:latin typeface="Calibri" charset="0"/>
              </a:rPr>
              <a:t>Addition</a:t>
            </a:r>
          </a:p>
          <a:p>
            <a:pPr eaLnBrk="1" hangingPunct="1">
              <a:spcAft>
                <a:spcPts val="600"/>
              </a:spcAft>
            </a:pPr>
            <a:r>
              <a:rPr lang="en-US" dirty="0">
                <a:latin typeface="Calibri" charset="0"/>
              </a:rPr>
              <a:t>Transformations</a:t>
            </a:r>
          </a:p>
          <a:p>
            <a:pPr eaLnBrk="1" hangingPunct="1">
              <a:spcAft>
                <a:spcPts val="600"/>
              </a:spcAft>
            </a:pPr>
            <a:r>
              <a:rPr lang="en-US" dirty="0">
                <a:latin typeface="Calibri" charset="0"/>
              </a:rPr>
              <a:t>Fate</a:t>
            </a:r>
          </a:p>
        </p:txBody>
      </p:sp>
      <p:sp>
        <p:nvSpPr>
          <p:cNvPr id="50179" name="Rectangle 5"/>
          <p:cNvSpPr>
            <a:spLocks noChangeArrowheads="1"/>
          </p:cNvSpPr>
          <p:nvPr/>
        </p:nvSpPr>
        <p:spPr bwMode="auto">
          <a:xfrm>
            <a:off x="3581400" y="2554288"/>
            <a:ext cx="5410200" cy="2677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spcBef>
                <a:spcPct val="50000"/>
              </a:spcBef>
              <a:buFont typeface="Wingdings" charset="2"/>
              <a:buChar char="Ø"/>
            </a:pPr>
            <a:r>
              <a:rPr lang="en-US" sz="2400" dirty="0">
                <a:latin typeface="+mn-lt"/>
              </a:rPr>
              <a:t>Dissolved chemical (organic/inorganic)</a:t>
            </a:r>
          </a:p>
          <a:p>
            <a:pPr marL="342900" indent="-342900">
              <a:spcBef>
                <a:spcPct val="50000"/>
              </a:spcBef>
              <a:buFont typeface="Wingdings" charset="2"/>
              <a:buChar char="Ø"/>
            </a:pPr>
            <a:r>
              <a:rPr lang="en-US" sz="2400" dirty="0">
                <a:latin typeface="+mn-lt"/>
              </a:rPr>
              <a:t>Colloids</a:t>
            </a:r>
          </a:p>
          <a:p>
            <a:pPr marL="342900" indent="-342900">
              <a:spcBef>
                <a:spcPct val="50000"/>
              </a:spcBef>
              <a:buFont typeface="Wingdings" charset="2"/>
              <a:buChar char="Ø"/>
            </a:pPr>
            <a:r>
              <a:rPr lang="en-US" sz="2400" dirty="0">
                <a:latin typeface="+mn-lt"/>
              </a:rPr>
              <a:t>Particles</a:t>
            </a:r>
          </a:p>
          <a:p>
            <a:pPr marL="342900" indent="-342900">
              <a:spcBef>
                <a:spcPct val="50000"/>
              </a:spcBef>
              <a:buFont typeface="Wingdings" charset="2"/>
              <a:buChar char="Ø"/>
            </a:pPr>
            <a:r>
              <a:rPr lang="en-US" sz="2400" dirty="0">
                <a:latin typeface="+mn-lt"/>
              </a:rPr>
              <a:t>Gases</a:t>
            </a:r>
          </a:p>
          <a:p>
            <a:pPr marL="342900" indent="-342900">
              <a:spcBef>
                <a:spcPct val="50000"/>
              </a:spcBef>
              <a:buFont typeface="Wingdings" charset="2"/>
              <a:buChar char="Ø"/>
            </a:pPr>
            <a:r>
              <a:rPr lang="en-US" sz="2400" dirty="0">
                <a:latin typeface="+mn-lt"/>
              </a:rPr>
              <a:t>Microorganisms</a:t>
            </a:r>
          </a:p>
        </p:txBody>
      </p:sp>
      <p:sp>
        <p:nvSpPr>
          <p:cNvPr id="50180" name="AutoShape 6"/>
          <p:cNvSpPr>
            <a:spLocks/>
          </p:cNvSpPr>
          <p:nvPr/>
        </p:nvSpPr>
        <p:spPr bwMode="auto">
          <a:xfrm>
            <a:off x="2971800" y="2819400"/>
            <a:ext cx="533400" cy="2209800"/>
          </a:xfrm>
          <a:prstGeom prst="rightBrace">
            <a:avLst>
              <a:gd name="adj1" fmla="val 34524"/>
              <a:gd name="adj2" fmla="val 50000"/>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50181" name="Rectangle 7"/>
          <p:cNvSpPr>
            <a:spLocks noChangeArrowheads="1"/>
          </p:cNvSpPr>
          <p:nvPr/>
        </p:nvSpPr>
        <p:spPr bwMode="auto">
          <a:xfrm>
            <a:off x="2819400" y="2209800"/>
            <a:ext cx="68580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spcBef>
                <a:spcPct val="50000"/>
              </a:spcBef>
            </a:pPr>
            <a:r>
              <a:rPr lang="en-US" sz="2800" dirty="0">
                <a:latin typeface="+mn-lt"/>
              </a:rPr>
              <a:t>of</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ChangeArrowheads="1"/>
          </p:cNvSpPr>
          <p:nvPr/>
        </p:nvSpPr>
        <p:spPr bwMode="auto">
          <a:xfrm>
            <a:off x="874713" y="1495425"/>
            <a:ext cx="3610925" cy="23698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lang="en-US" sz="2800" u="sng" dirty="0">
                <a:solidFill>
                  <a:srgbClr val="000099"/>
                </a:solidFill>
                <a:latin typeface="+mn-lt"/>
              </a:rPr>
              <a:t>Particulate removal:</a:t>
            </a:r>
            <a:endParaRPr lang="en-US" sz="3200" dirty="0">
              <a:solidFill>
                <a:srgbClr val="000099"/>
              </a:solidFill>
              <a:latin typeface="+mn-lt"/>
            </a:endParaRPr>
          </a:p>
          <a:p>
            <a:pPr indent="238125" eaLnBrk="0" hangingPunct="0">
              <a:buFontTx/>
              <a:buChar char="•"/>
            </a:pPr>
            <a:r>
              <a:rPr lang="en-US" sz="2400" dirty="0">
                <a:solidFill>
                  <a:srgbClr val="000099"/>
                </a:solidFill>
                <a:latin typeface="+mn-lt"/>
              </a:rPr>
              <a:t>Coagulation/Flocculation</a:t>
            </a:r>
          </a:p>
          <a:p>
            <a:pPr indent="238125" eaLnBrk="0" hangingPunct="0">
              <a:buFontTx/>
              <a:buChar char="•"/>
            </a:pPr>
            <a:r>
              <a:rPr lang="en-US" sz="2400" dirty="0">
                <a:solidFill>
                  <a:srgbClr val="000099"/>
                </a:solidFill>
                <a:latin typeface="+mn-lt"/>
              </a:rPr>
              <a:t>Sedimentation</a:t>
            </a:r>
          </a:p>
          <a:p>
            <a:pPr indent="238125" eaLnBrk="0" hangingPunct="0">
              <a:buFontTx/>
              <a:buChar char="•"/>
            </a:pPr>
            <a:r>
              <a:rPr lang="en-US" sz="2400" dirty="0">
                <a:solidFill>
                  <a:srgbClr val="000099"/>
                </a:solidFill>
                <a:latin typeface="+mn-lt"/>
              </a:rPr>
              <a:t>Flotation</a:t>
            </a:r>
          </a:p>
          <a:p>
            <a:pPr indent="238125" eaLnBrk="0" hangingPunct="0">
              <a:buFontTx/>
              <a:buChar char="•"/>
            </a:pPr>
            <a:r>
              <a:rPr lang="en-US" sz="2400" dirty="0">
                <a:solidFill>
                  <a:srgbClr val="000099"/>
                </a:solidFill>
                <a:latin typeface="+mn-lt"/>
              </a:rPr>
              <a:t>Filtration</a:t>
            </a:r>
          </a:p>
          <a:p>
            <a:pPr indent="238125" eaLnBrk="0" hangingPunct="0">
              <a:buFontTx/>
              <a:buChar char="•"/>
            </a:pPr>
            <a:r>
              <a:rPr lang="en-US" sz="2400" dirty="0">
                <a:solidFill>
                  <a:srgbClr val="000099"/>
                </a:solidFill>
                <a:latin typeface="+mn-lt"/>
              </a:rPr>
              <a:t>Membranes</a:t>
            </a:r>
            <a:endParaRPr lang="en-US" sz="3200" dirty="0">
              <a:solidFill>
                <a:srgbClr val="000099"/>
              </a:solidFill>
              <a:latin typeface="+mn-lt"/>
            </a:endParaRPr>
          </a:p>
        </p:txBody>
      </p:sp>
      <p:sp>
        <p:nvSpPr>
          <p:cNvPr id="54274" name="Rectangle 3"/>
          <p:cNvSpPr>
            <a:spLocks noChangeArrowheads="1"/>
          </p:cNvSpPr>
          <p:nvPr/>
        </p:nvSpPr>
        <p:spPr bwMode="auto">
          <a:xfrm>
            <a:off x="5507038" y="1462088"/>
            <a:ext cx="3233978" cy="3404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lnSpc>
                <a:spcPct val="110000"/>
              </a:lnSpc>
            </a:pPr>
            <a:r>
              <a:rPr lang="en-US" sz="2800" u="sng" dirty="0">
                <a:solidFill>
                  <a:srgbClr val="000099"/>
                </a:solidFill>
                <a:latin typeface="+mn-lt"/>
              </a:rPr>
              <a:t>Advanced processes:</a:t>
            </a:r>
            <a:endParaRPr lang="en-US" sz="3200" u="sng" dirty="0">
              <a:solidFill>
                <a:srgbClr val="000099"/>
              </a:solidFill>
              <a:latin typeface="+mn-lt"/>
            </a:endParaRPr>
          </a:p>
          <a:p>
            <a:pPr indent="238125" eaLnBrk="0" hangingPunct="0">
              <a:lnSpc>
                <a:spcPct val="110000"/>
              </a:lnSpc>
              <a:buFontTx/>
              <a:buChar char="•"/>
            </a:pPr>
            <a:r>
              <a:rPr lang="en-US" sz="2400" dirty="0">
                <a:solidFill>
                  <a:srgbClr val="000099"/>
                </a:solidFill>
                <a:latin typeface="+mn-lt"/>
              </a:rPr>
              <a:t>Oxidation/Reduction</a:t>
            </a:r>
          </a:p>
          <a:p>
            <a:pPr indent="238125" eaLnBrk="0" hangingPunct="0">
              <a:lnSpc>
                <a:spcPct val="110000"/>
              </a:lnSpc>
              <a:buFontTx/>
              <a:buChar char="•"/>
            </a:pPr>
            <a:r>
              <a:rPr lang="en-US" sz="2400" dirty="0">
                <a:solidFill>
                  <a:srgbClr val="000099"/>
                </a:solidFill>
                <a:latin typeface="+mn-lt"/>
              </a:rPr>
              <a:t>Precipitation</a:t>
            </a:r>
          </a:p>
          <a:p>
            <a:pPr indent="238125" eaLnBrk="0" hangingPunct="0">
              <a:lnSpc>
                <a:spcPct val="110000"/>
              </a:lnSpc>
              <a:buFontTx/>
              <a:buChar char="•"/>
            </a:pPr>
            <a:r>
              <a:rPr lang="en-US" sz="2400" dirty="0">
                <a:solidFill>
                  <a:srgbClr val="000099"/>
                </a:solidFill>
                <a:latin typeface="+mn-lt"/>
              </a:rPr>
              <a:t>Ion exchange</a:t>
            </a:r>
          </a:p>
          <a:p>
            <a:pPr indent="238125" eaLnBrk="0" hangingPunct="0">
              <a:lnSpc>
                <a:spcPct val="110000"/>
              </a:lnSpc>
              <a:buFontTx/>
              <a:buChar char="•"/>
            </a:pPr>
            <a:r>
              <a:rPr lang="en-US" sz="2400" dirty="0">
                <a:solidFill>
                  <a:srgbClr val="000099"/>
                </a:solidFill>
                <a:latin typeface="+mn-lt"/>
              </a:rPr>
              <a:t>RO membranes</a:t>
            </a:r>
          </a:p>
          <a:p>
            <a:pPr indent="238125" eaLnBrk="0" hangingPunct="0">
              <a:lnSpc>
                <a:spcPct val="110000"/>
              </a:lnSpc>
              <a:buFontTx/>
              <a:buChar char="•"/>
            </a:pPr>
            <a:r>
              <a:rPr lang="en-US" sz="2400" dirty="0">
                <a:solidFill>
                  <a:srgbClr val="000099"/>
                </a:solidFill>
                <a:latin typeface="+mn-lt"/>
              </a:rPr>
              <a:t>Biological treatment</a:t>
            </a:r>
          </a:p>
          <a:p>
            <a:pPr indent="238125" eaLnBrk="0" hangingPunct="0">
              <a:lnSpc>
                <a:spcPct val="110000"/>
              </a:lnSpc>
              <a:buFontTx/>
              <a:buChar char="•"/>
            </a:pPr>
            <a:r>
              <a:rPr lang="en-US" sz="2400" dirty="0">
                <a:solidFill>
                  <a:srgbClr val="000099"/>
                </a:solidFill>
                <a:latin typeface="+mn-lt"/>
              </a:rPr>
              <a:t>Softening</a:t>
            </a:r>
          </a:p>
          <a:p>
            <a:pPr indent="238125" eaLnBrk="0" hangingPunct="0">
              <a:lnSpc>
                <a:spcPct val="110000"/>
              </a:lnSpc>
              <a:buFontTx/>
              <a:buChar char="•"/>
            </a:pPr>
            <a:r>
              <a:rPr lang="en-US" sz="2400" dirty="0">
                <a:solidFill>
                  <a:srgbClr val="000099"/>
                </a:solidFill>
                <a:latin typeface="+mn-lt"/>
              </a:rPr>
              <a:t>Adsorption</a:t>
            </a:r>
            <a:endParaRPr lang="en-US" sz="3200" dirty="0">
              <a:solidFill>
                <a:srgbClr val="000099"/>
              </a:solidFill>
              <a:latin typeface="+mn-lt"/>
            </a:endParaRPr>
          </a:p>
        </p:txBody>
      </p:sp>
      <p:sp>
        <p:nvSpPr>
          <p:cNvPr id="54275" name="Rectangle 4"/>
          <p:cNvSpPr>
            <a:spLocks noChangeArrowheads="1"/>
          </p:cNvSpPr>
          <p:nvPr/>
        </p:nvSpPr>
        <p:spPr bwMode="auto">
          <a:xfrm>
            <a:off x="838200" y="5151438"/>
            <a:ext cx="4114800" cy="1261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eaLnBrk="0" hangingPunct="0"/>
            <a:r>
              <a:rPr lang="en-US" sz="2800" u="sng" dirty="0">
                <a:solidFill>
                  <a:srgbClr val="000099"/>
                </a:solidFill>
                <a:latin typeface="+mn-lt"/>
              </a:rPr>
              <a:t>Gas addition or removal:</a:t>
            </a:r>
            <a:endParaRPr lang="en-US" sz="3200" dirty="0">
              <a:solidFill>
                <a:srgbClr val="000099"/>
              </a:solidFill>
              <a:latin typeface="+mn-lt"/>
            </a:endParaRPr>
          </a:p>
          <a:p>
            <a:pPr indent="238125" eaLnBrk="0" hangingPunct="0">
              <a:buFontTx/>
              <a:buChar char="•"/>
            </a:pPr>
            <a:r>
              <a:rPr lang="en-US" sz="2400" dirty="0">
                <a:solidFill>
                  <a:srgbClr val="000099"/>
                </a:solidFill>
                <a:latin typeface="+mn-lt"/>
              </a:rPr>
              <a:t>Aeration</a:t>
            </a:r>
          </a:p>
          <a:p>
            <a:pPr indent="238125" eaLnBrk="0" hangingPunct="0">
              <a:buFontTx/>
              <a:buChar char="•"/>
            </a:pPr>
            <a:r>
              <a:rPr lang="en-US" sz="2400" dirty="0">
                <a:solidFill>
                  <a:srgbClr val="000099"/>
                </a:solidFill>
                <a:latin typeface="+mn-lt"/>
              </a:rPr>
              <a:t>Stripping</a:t>
            </a:r>
            <a:endParaRPr lang="en-US" sz="3200" dirty="0">
              <a:solidFill>
                <a:srgbClr val="000099"/>
              </a:solidFill>
              <a:latin typeface="+mn-lt"/>
            </a:endParaRPr>
          </a:p>
        </p:txBody>
      </p:sp>
      <p:sp>
        <p:nvSpPr>
          <p:cNvPr id="54276" name="Rectangle 5"/>
          <p:cNvSpPr>
            <a:spLocks noChangeArrowheads="1"/>
          </p:cNvSpPr>
          <p:nvPr/>
        </p:nvSpPr>
        <p:spPr bwMode="auto">
          <a:xfrm>
            <a:off x="866775" y="4114800"/>
            <a:ext cx="3091086"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lang="en-US" sz="2800" u="sng" dirty="0">
                <a:solidFill>
                  <a:srgbClr val="000099"/>
                </a:solidFill>
                <a:latin typeface="+mn-lt"/>
              </a:rPr>
              <a:t>Pathogens removal:</a:t>
            </a:r>
            <a:endParaRPr lang="en-US" sz="3200" dirty="0">
              <a:solidFill>
                <a:srgbClr val="000099"/>
              </a:solidFill>
              <a:latin typeface="+mn-lt"/>
            </a:endParaRPr>
          </a:p>
          <a:p>
            <a:pPr indent="238125" eaLnBrk="0" hangingPunct="0">
              <a:buFontTx/>
              <a:buChar char="•"/>
            </a:pPr>
            <a:r>
              <a:rPr lang="en-US" sz="2400" dirty="0">
                <a:solidFill>
                  <a:srgbClr val="000099"/>
                </a:solidFill>
                <a:latin typeface="+mn-lt"/>
              </a:rPr>
              <a:t>Disinfection</a:t>
            </a:r>
            <a:endParaRPr lang="en-US" sz="3200" dirty="0">
              <a:solidFill>
                <a:srgbClr val="000099"/>
              </a:solidFill>
              <a:latin typeface="+mn-lt"/>
            </a:endParaRPr>
          </a:p>
        </p:txBody>
      </p:sp>
      <p:sp>
        <p:nvSpPr>
          <p:cNvPr id="52229" name="Rectangle 7"/>
          <p:cNvSpPr>
            <a:spLocks noGrp="1" noChangeArrowheads="1"/>
          </p:cNvSpPr>
          <p:nvPr>
            <p:ph type="title"/>
          </p:nvPr>
        </p:nvSpPr>
        <p:spPr/>
        <p:txBody>
          <a:bodyPr/>
          <a:lstStyle/>
          <a:p>
            <a:pPr algn="ctr" eaLnBrk="1" hangingPunct="1"/>
            <a:r>
              <a:rPr lang="en-US" dirty="0">
                <a:latin typeface="Calibri" charset="0"/>
              </a:rPr>
              <a:t>Treatment Processes for Drinking Water Include: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dissolve">
                                      <p:cBhvr>
                                        <p:cTn id="7" dur="500"/>
                                        <p:tgtEl>
                                          <p:spTgt spid="542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4275"/>
                                        </p:tgtEl>
                                        <p:attrNameLst>
                                          <p:attrName>style.visibility</p:attrName>
                                        </p:attrNameLst>
                                      </p:cBhvr>
                                      <p:to>
                                        <p:strVal val="visible"/>
                                      </p:to>
                                    </p:set>
                                    <p:animEffect transition="in" filter="dissolve">
                                      <p:cBhvr>
                                        <p:cTn id="12" dur="500"/>
                                        <p:tgtEl>
                                          <p:spTgt spid="542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4274"/>
                                        </p:tgtEl>
                                        <p:attrNameLst>
                                          <p:attrName>style.visibility</p:attrName>
                                        </p:attrNameLst>
                                      </p:cBhvr>
                                      <p:to>
                                        <p:strVal val="visible"/>
                                      </p:to>
                                    </p:set>
                                    <p:animEffect transition="in" filter="dissolve">
                                      <p:cBhvr>
                                        <p:cTn id="17" dur="500"/>
                                        <p:tgtEl>
                                          <p:spTgt spid="542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4" grpId="0"/>
      <p:bldP spid="54275" grpId="0"/>
      <p:bldP spid="5427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ChangeArrowheads="1"/>
          </p:cNvSpPr>
          <p:nvPr/>
        </p:nvSpPr>
        <p:spPr bwMode="auto">
          <a:xfrm>
            <a:off x="874713" y="1495425"/>
            <a:ext cx="3541995" cy="23698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lang="en-US" sz="2800" u="sng" dirty="0">
                <a:solidFill>
                  <a:srgbClr val="000099"/>
                </a:solidFill>
                <a:latin typeface="+mn-lt"/>
              </a:rPr>
              <a:t>Particulate removal:</a:t>
            </a:r>
            <a:endParaRPr lang="en-US" sz="3200" dirty="0">
              <a:solidFill>
                <a:srgbClr val="000099"/>
              </a:solidFill>
              <a:latin typeface="+mn-lt"/>
            </a:endParaRPr>
          </a:p>
          <a:p>
            <a:pPr indent="238125" eaLnBrk="0" hangingPunct="0">
              <a:buFontTx/>
              <a:buChar char="•"/>
            </a:pPr>
            <a:r>
              <a:rPr lang="en-US" sz="2400" dirty="0">
                <a:solidFill>
                  <a:srgbClr val="CC3300"/>
                </a:solidFill>
                <a:latin typeface="+mn-lt"/>
              </a:rPr>
              <a:t>Coagulation/Flocculation</a:t>
            </a:r>
          </a:p>
          <a:p>
            <a:pPr indent="238125" eaLnBrk="0" hangingPunct="0">
              <a:buFontTx/>
              <a:buChar char="•"/>
            </a:pPr>
            <a:r>
              <a:rPr lang="en-US" sz="2400" dirty="0">
                <a:solidFill>
                  <a:srgbClr val="CC3300"/>
                </a:solidFill>
                <a:latin typeface="+mn-lt"/>
              </a:rPr>
              <a:t>Sedimentation</a:t>
            </a:r>
          </a:p>
          <a:p>
            <a:pPr indent="238125" eaLnBrk="0" hangingPunct="0">
              <a:buFontTx/>
              <a:buChar char="•"/>
            </a:pPr>
            <a:r>
              <a:rPr lang="en-US" sz="2400" dirty="0">
                <a:solidFill>
                  <a:srgbClr val="CC3300"/>
                </a:solidFill>
                <a:latin typeface="+mn-lt"/>
              </a:rPr>
              <a:t>Flotation</a:t>
            </a:r>
          </a:p>
          <a:p>
            <a:pPr indent="238125" eaLnBrk="0" hangingPunct="0">
              <a:buFontTx/>
              <a:buChar char="•"/>
            </a:pPr>
            <a:r>
              <a:rPr lang="en-US" sz="2400" dirty="0">
                <a:solidFill>
                  <a:srgbClr val="CC3300"/>
                </a:solidFill>
                <a:latin typeface="+mn-lt"/>
              </a:rPr>
              <a:t>Filtration</a:t>
            </a:r>
          </a:p>
          <a:p>
            <a:pPr indent="238125" eaLnBrk="0" hangingPunct="0">
              <a:buFontTx/>
              <a:buChar char="•"/>
            </a:pPr>
            <a:r>
              <a:rPr lang="en-US" sz="2400" dirty="0">
                <a:solidFill>
                  <a:srgbClr val="CC3300"/>
                </a:solidFill>
                <a:latin typeface="+mn-lt"/>
              </a:rPr>
              <a:t>Membranes</a:t>
            </a:r>
          </a:p>
        </p:txBody>
      </p:sp>
      <p:sp>
        <p:nvSpPr>
          <p:cNvPr id="54274" name="Rectangle 3"/>
          <p:cNvSpPr>
            <a:spLocks noChangeArrowheads="1"/>
          </p:cNvSpPr>
          <p:nvPr/>
        </p:nvSpPr>
        <p:spPr bwMode="auto">
          <a:xfrm>
            <a:off x="5507038" y="1462088"/>
            <a:ext cx="3233978" cy="3810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lnSpc>
                <a:spcPct val="110000"/>
              </a:lnSpc>
            </a:pPr>
            <a:r>
              <a:rPr lang="en-US" sz="2800" u="sng" dirty="0">
                <a:solidFill>
                  <a:srgbClr val="000099"/>
                </a:solidFill>
                <a:latin typeface="+mn-lt"/>
              </a:rPr>
              <a:t>Advanced processes:</a:t>
            </a:r>
            <a:endParaRPr lang="en-US" sz="2800" dirty="0">
              <a:solidFill>
                <a:srgbClr val="000099"/>
              </a:solidFill>
              <a:latin typeface="+mn-lt"/>
            </a:endParaRPr>
          </a:p>
          <a:p>
            <a:pPr indent="238125" eaLnBrk="0" hangingPunct="0">
              <a:lnSpc>
                <a:spcPct val="110000"/>
              </a:lnSpc>
              <a:buFontTx/>
              <a:buChar char="•"/>
            </a:pPr>
            <a:r>
              <a:rPr lang="en-US" sz="2400" dirty="0">
                <a:solidFill>
                  <a:srgbClr val="CC3300"/>
                </a:solidFill>
                <a:latin typeface="+mn-lt"/>
              </a:rPr>
              <a:t>Oxidation/</a:t>
            </a:r>
            <a:r>
              <a:rPr lang="en-US" sz="2400" dirty="0">
                <a:solidFill>
                  <a:srgbClr val="000099"/>
                </a:solidFill>
                <a:latin typeface="+mn-lt"/>
              </a:rPr>
              <a:t>Reduction</a:t>
            </a:r>
            <a:r>
              <a:rPr lang="en-US" sz="2400" dirty="0">
                <a:solidFill>
                  <a:srgbClr val="CC3300"/>
                </a:solidFill>
                <a:latin typeface="+mn-lt"/>
              </a:rPr>
              <a:t> </a:t>
            </a:r>
          </a:p>
          <a:p>
            <a:pPr indent="238125" eaLnBrk="0" hangingPunct="0">
              <a:lnSpc>
                <a:spcPct val="110000"/>
              </a:lnSpc>
              <a:buFontTx/>
              <a:buChar char="•"/>
            </a:pPr>
            <a:r>
              <a:rPr lang="en-US" sz="2400" dirty="0">
                <a:solidFill>
                  <a:srgbClr val="CC3300"/>
                </a:solidFill>
                <a:latin typeface="+mn-lt"/>
              </a:rPr>
              <a:t>Precipitation </a:t>
            </a:r>
          </a:p>
          <a:p>
            <a:pPr indent="238125" eaLnBrk="0" hangingPunct="0">
              <a:lnSpc>
                <a:spcPct val="110000"/>
              </a:lnSpc>
              <a:buFontTx/>
              <a:buChar char="•"/>
            </a:pPr>
            <a:r>
              <a:rPr lang="en-US" sz="2400" dirty="0">
                <a:solidFill>
                  <a:srgbClr val="CC3300"/>
                </a:solidFill>
                <a:latin typeface="+mn-lt"/>
              </a:rPr>
              <a:t>Ion exchange </a:t>
            </a:r>
          </a:p>
          <a:p>
            <a:pPr indent="238125" eaLnBrk="0" hangingPunct="0">
              <a:lnSpc>
                <a:spcPct val="110000"/>
              </a:lnSpc>
              <a:buFontTx/>
              <a:buChar char="•"/>
            </a:pPr>
            <a:r>
              <a:rPr lang="en-US" sz="2400" dirty="0">
                <a:solidFill>
                  <a:srgbClr val="CC3300"/>
                </a:solidFill>
                <a:latin typeface="+mn-lt"/>
              </a:rPr>
              <a:t>RO membranes </a:t>
            </a:r>
          </a:p>
          <a:p>
            <a:pPr indent="238125" eaLnBrk="0" hangingPunct="0">
              <a:lnSpc>
                <a:spcPct val="110000"/>
              </a:lnSpc>
              <a:buFontTx/>
              <a:buChar char="•"/>
            </a:pPr>
            <a:r>
              <a:rPr lang="en-US" sz="2400" dirty="0">
                <a:solidFill>
                  <a:srgbClr val="CC3300"/>
                </a:solidFill>
                <a:latin typeface="+mn-lt"/>
              </a:rPr>
              <a:t>Biological treatment </a:t>
            </a:r>
          </a:p>
          <a:p>
            <a:pPr indent="238125" eaLnBrk="0" hangingPunct="0">
              <a:lnSpc>
                <a:spcPct val="110000"/>
              </a:lnSpc>
              <a:buFontTx/>
              <a:buChar char="•"/>
            </a:pPr>
            <a:r>
              <a:rPr lang="en-US" sz="2400" dirty="0">
                <a:solidFill>
                  <a:srgbClr val="CC3300"/>
                </a:solidFill>
                <a:latin typeface="+mn-lt"/>
              </a:rPr>
              <a:t>Softening </a:t>
            </a:r>
          </a:p>
          <a:p>
            <a:pPr indent="238125" eaLnBrk="0" hangingPunct="0">
              <a:lnSpc>
                <a:spcPct val="110000"/>
              </a:lnSpc>
              <a:buFontTx/>
              <a:buChar char="•"/>
            </a:pPr>
            <a:r>
              <a:rPr lang="en-US" sz="2400" dirty="0">
                <a:solidFill>
                  <a:srgbClr val="CC3300"/>
                </a:solidFill>
                <a:latin typeface="+mn-lt"/>
              </a:rPr>
              <a:t>Adsorption </a:t>
            </a:r>
          </a:p>
          <a:p>
            <a:pPr eaLnBrk="0" hangingPunct="0">
              <a:lnSpc>
                <a:spcPct val="110000"/>
              </a:lnSpc>
            </a:pPr>
            <a:endParaRPr lang="en-US" sz="2400" dirty="0">
              <a:solidFill>
                <a:srgbClr val="000099"/>
              </a:solidFill>
              <a:latin typeface="+mn-lt"/>
            </a:endParaRPr>
          </a:p>
        </p:txBody>
      </p:sp>
      <p:sp>
        <p:nvSpPr>
          <p:cNvPr id="54275" name="Rectangle 4"/>
          <p:cNvSpPr>
            <a:spLocks noChangeArrowheads="1"/>
          </p:cNvSpPr>
          <p:nvPr/>
        </p:nvSpPr>
        <p:spPr bwMode="auto">
          <a:xfrm>
            <a:off x="838200" y="5151438"/>
            <a:ext cx="3786789" cy="1261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lang="en-US" sz="2800" u="sng" dirty="0">
                <a:solidFill>
                  <a:srgbClr val="000099"/>
                </a:solidFill>
                <a:latin typeface="+mn-lt"/>
              </a:rPr>
              <a:t>Gas addition or removal:</a:t>
            </a:r>
            <a:endParaRPr lang="en-US" sz="3200" dirty="0">
              <a:solidFill>
                <a:srgbClr val="000099"/>
              </a:solidFill>
              <a:latin typeface="+mn-lt"/>
            </a:endParaRPr>
          </a:p>
          <a:p>
            <a:pPr indent="238125" eaLnBrk="0" hangingPunct="0">
              <a:buFontTx/>
              <a:buChar char="•"/>
            </a:pPr>
            <a:r>
              <a:rPr lang="en-US" sz="2400" dirty="0">
                <a:solidFill>
                  <a:srgbClr val="CC3300"/>
                </a:solidFill>
                <a:latin typeface="+mn-lt"/>
              </a:rPr>
              <a:t>Aeration</a:t>
            </a:r>
          </a:p>
          <a:p>
            <a:pPr indent="238125" eaLnBrk="0" hangingPunct="0">
              <a:buFontTx/>
              <a:buChar char="•"/>
            </a:pPr>
            <a:r>
              <a:rPr lang="en-US" sz="2400" dirty="0">
                <a:solidFill>
                  <a:srgbClr val="000099"/>
                </a:solidFill>
                <a:latin typeface="+mn-lt"/>
              </a:rPr>
              <a:t>Stripping</a:t>
            </a:r>
          </a:p>
        </p:txBody>
      </p:sp>
      <p:sp>
        <p:nvSpPr>
          <p:cNvPr id="54276" name="Rectangle 5"/>
          <p:cNvSpPr>
            <a:spLocks noChangeArrowheads="1"/>
          </p:cNvSpPr>
          <p:nvPr/>
        </p:nvSpPr>
        <p:spPr bwMode="auto">
          <a:xfrm>
            <a:off x="866775" y="4114800"/>
            <a:ext cx="3091086"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lang="en-US" sz="2800" u="sng" dirty="0">
                <a:solidFill>
                  <a:srgbClr val="000099"/>
                </a:solidFill>
                <a:latin typeface="+mn-lt"/>
              </a:rPr>
              <a:t>Pathogens removal:</a:t>
            </a:r>
            <a:endParaRPr lang="en-US" sz="3200" dirty="0">
              <a:solidFill>
                <a:srgbClr val="000099"/>
              </a:solidFill>
              <a:latin typeface="+mn-lt"/>
            </a:endParaRPr>
          </a:p>
          <a:p>
            <a:pPr indent="238125" eaLnBrk="0" hangingPunct="0">
              <a:buFontTx/>
              <a:buChar char="•"/>
            </a:pPr>
            <a:r>
              <a:rPr lang="en-US" sz="2400" dirty="0">
                <a:solidFill>
                  <a:srgbClr val="CC3300"/>
                </a:solidFill>
                <a:latin typeface="+mn-lt"/>
              </a:rPr>
              <a:t>Disinfection</a:t>
            </a:r>
          </a:p>
        </p:txBody>
      </p:sp>
      <p:sp>
        <p:nvSpPr>
          <p:cNvPr id="54277" name="Rectangle 7"/>
          <p:cNvSpPr>
            <a:spLocks noGrp="1" noChangeArrowheads="1"/>
          </p:cNvSpPr>
          <p:nvPr>
            <p:ph type="title"/>
          </p:nvPr>
        </p:nvSpPr>
        <p:spPr/>
        <p:txBody>
          <a:bodyPr/>
          <a:lstStyle/>
          <a:p>
            <a:pPr algn="ctr" eaLnBrk="1" hangingPunct="1"/>
            <a:r>
              <a:rPr lang="en-US" dirty="0">
                <a:latin typeface="Calibri" charset="0"/>
              </a:rPr>
              <a:t>Overlap with Wastewater Treatment Processes: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ChangeArrowheads="1"/>
          </p:cNvSpPr>
          <p:nvPr/>
        </p:nvSpPr>
        <p:spPr bwMode="auto">
          <a:xfrm>
            <a:off x="874713" y="1495425"/>
            <a:ext cx="3541995" cy="23698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lang="en-US" sz="2800" u="sng" dirty="0">
                <a:solidFill>
                  <a:srgbClr val="000099"/>
                </a:solidFill>
                <a:latin typeface="+mn-lt"/>
              </a:rPr>
              <a:t>Particulate removal:</a:t>
            </a:r>
            <a:endParaRPr lang="en-US" sz="3200" dirty="0">
              <a:solidFill>
                <a:srgbClr val="000099"/>
              </a:solidFill>
              <a:latin typeface="+mn-lt"/>
            </a:endParaRPr>
          </a:p>
          <a:p>
            <a:pPr indent="238125" eaLnBrk="0" hangingPunct="0">
              <a:buFontTx/>
              <a:buChar char="•"/>
            </a:pPr>
            <a:r>
              <a:rPr lang="en-US" sz="2400" dirty="0">
                <a:solidFill>
                  <a:srgbClr val="FF0000"/>
                </a:solidFill>
                <a:latin typeface="+mn-lt"/>
              </a:rPr>
              <a:t>Coagulation/Flocculation</a:t>
            </a:r>
          </a:p>
          <a:p>
            <a:pPr indent="238125" eaLnBrk="0" hangingPunct="0">
              <a:buFontTx/>
              <a:buChar char="•"/>
            </a:pPr>
            <a:r>
              <a:rPr lang="en-US" sz="2400" dirty="0">
                <a:solidFill>
                  <a:srgbClr val="000099"/>
                </a:solidFill>
                <a:latin typeface="+mn-lt"/>
              </a:rPr>
              <a:t>Sedimentation</a:t>
            </a:r>
          </a:p>
          <a:p>
            <a:pPr indent="238125" eaLnBrk="0" hangingPunct="0">
              <a:buFontTx/>
              <a:buChar char="•"/>
            </a:pPr>
            <a:r>
              <a:rPr lang="en-US" sz="2400" dirty="0">
                <a:solidFill>
                  <a:srgbClr val="000099"/>
                </a:solidFill>
                <a:latin typeface="+mn-lt"/>
              </a:rPr>
              <a:t>Flotation</a:t>
            </a:r>
          </a:p>
          <a:p>
            <a:pPr indent="238125" eaLnBrk="0" hangingPunct="0">
              <a:buFontTx/>
              <a:buChar char="•"/>
            </a:pPr>
            <a:r>
              <a:rPr lang="en-US" sz="2400" dirty="0">
                <a:solidFill>
                  <a:srgbClr val="FF0000"/>
                </a:solidFill>
                <a:latin typeface="+mn-lt"/>
              </a:rPr>
              <a:t>Filtration</a:t>
            </a:r>
          </a:p>
          <a:p>
            <a:pPr indent="238125" eaLnBrk="0" hangingPunct="0">
              <a:buFontTx/>
              <a:buChar char="•"/>
            </a:pPr>
            <a:r>
              <a:rPr lang="en-US" sz="2400" dirty="0">
                <a:solidFill>
                  <a:srgbClr val="000099"/>
                </a:solidFill>
                <a:latin typeface="+mn-lt"/>
              </a:rPr>
              <a:t>Membranes</a:t>
            </a:r>
          </a:p>
        </p:txBody>
      </p:sp>
      <p:sp>
        <p:nvSpPr>
          <p:cNvPr id="54274" name="Rectangle 3"/>
          <p:cNvSpPr>
            <a:spLocks noChangeArrowheads="1"/>
          </p:cNvSpPr>
          <p:nvPr/>
        </p:nvSpPr>
        <p:spPr bwMode="auto">
          <a:xfrm>
            <a:off x="5507038" y="1462088"/>
            <a:ext cx="3233978" cy="38102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lnSpc>
                <a:spcPct val="110000"/>
              </a:lnSpc>
            </a:pPr>
            <a:r>
              <a:rPr lang="en-US" sz="2800" u="sng" dirty="0">
                <a:solidFill>
                  <a:srgbClr val="000099"/>
                </a:solidFill>
                <a:latin typeface="+mn-lt"/>
              </a:rPr>
              <a:t>Advanced processes:</a:t>
            </a:r>
            <a:endParaRPr lang="en-US" sz="2800" dirty="0">
              <a:solidFill>
                <a:srgbClr val="000099"/>
              </a:solidFill>
              <a:latin typeface="+mn-lt"/>
            </a:endParaRPr>
          </a:p>
          <a:p>
            <a:pPr indent="238125" eaLnBrk="0" hangingPunct="0">
              <a:lnSpc>
                <a:spcPct val="110000"/>
              </a:lnSpc>
              <a:buFontTx/>
              <a:buChar char="•"/>
            </a:pPr>
            <a:r>
              <a:rPr lang="en-US" sz="2400" dirty="0">
                <a:solidFill>
                  <a:srgbClr val="000099"/>
                </a:solidFill>
                <a:latin typeface="+mn-lt"/>
              </a:rPr>
              <a:t>Oxidation/Reduction </a:t>
            </a:r>
          </a:p>
          <a:p>
            <a:pPr indent="238125" eaLnBrk="0" hangingPunct="0">
              <a:lnSpc>
                <a:spcPct val="110000"/>
              </a:lnSpc>
              <a:buFontTx/>
              <a:buChar char="•"/>
            </a:pPr>
            <a:r>
              <a:rPr lang="en-US" sz="2400" dirty="0">
                <a:solidFill>
                  <a:srgbClr val="FF0000"/>
                </a:solidFill>
                <a:latin typeface="+mn-lt"/>
              </a:rPr>
              <a:t>Precipitation</a:t>
            </a:r>
            <a:r>
              <a:rPr lang="en-US" sz="2400" dirty="0">
                <a:solidFill>
                  <a:srgbClr val="000099"/>
                </a:solidFill>
                <a:latin typeface="+mn-lt"/>
              </a:rPr>
              <a:t> </a:t>
            </a:r>
          </a:p>
          <a:p>
            <a:pPr indent="238125" eaLnBrk="0" hangingPunct="0">
              <a:lnSpc>
                <a:spcPct val="110000"/>
              </a:lnSpc>
              <a:buFontTx/>
              <a:buChar char="•"/>
            </a:pPr>
            <a:r>
              <a:rPr lang="en-US" sz="2400" dirty="0">
                <a:solidFill>
                  <a:srgbClr val="000099"/>
                </a:solidFill>
                <a:latin typeface="+mn-lt"/>
              </a:rPr>
              <a:t>Ion exchange </a:t>
            </a:r>
          </a:p>
          <a:p>
            <a:pPr indent="238125" eaLnBrk="0" hangingPunct="0">
              <a:lnSpc>
                <a:spcPct val="110000"/>
              </a:lnSpc>
              <a:buFontTx/>
              <a:buChar char="•"/>
            </a:pPr>
            <a:r>
              <a:rPr lang="en-US" sz="2400" dirty="0">
                <a:solidFill>
                  <a:srgbClr val="FF0000"/>
                </a:solidFill>
                <a:latin typeface="+mn-lt"/>
              </a:rPr>
              <a:t>RO membranes </a:t>
            </a:r>
          </a:p>
          <a:p>
            <a:pPr indent="238125" eaLnBrk="0" hangingPunct="0">
              <a:lnSpc>
                <a:spcPct val="110000"/>
              </a:lnSpc>
              <a:buFontTx/>
              <a:buChar char="•"/>
            </a:pPr>
            <a:r>
              <a:rPr lang="en-US" sz="2400" dirty="0">
                <a:solidFill>
                  <a:srgbClr val="FF0000"/>
                </a:solidFill>
                <a:latin typeface="+mn-lt"/>
              </a:rPr>
              <a:t>Biological treatment </a:t>
            </a:r>
          </a:p>
          <a:p>
            <a:pPr indent="238125" eaLnBrk="0" hangingPunct="0">
              <a:lnSpc>
                <a:spcPct val="110000"/>
              </a:lnSpc>
              <a:buFontTx/>
              <a:buChar char="•"/>
            </a:pPr>
            <a:r>
              <a:rPr lang="en-US" sz="2400" dirty="0">
                <a:solidFill>
                  <a:srgbClr val="000099"/>
                </a:solidFill>
                <a:latin typeface="+mn-lt"/>
              </a:rPr>
              <a:t>Softening </a:t>
            </a:r>
          </a:p>
          <a:p>
            <a:pPr indent="238125" eaLnBrk="0" hangingPunct="0">
              <a:lnSpc>
                <a:spcPct val="110000"/>
              </a:lnSpc>
              <a:buFontTx/>
              <a:buChar char="•"/>
            </a:pPr>
            <a:r>
              <a:rPr lang="en-US" sz="2400" dirty="0">
                <a:solidFill>
                  <a:srgbClr val="000099"/>
                </a:solidFill>
                <a:latin typeface="+mn-lt"/>
              </a:rPr>
              <a:t>Adsorption </a:t>
            </a:r>
          </a:p>
          <a:p>
            <a:pPr eaLnBrk="0" hangingPunct="0">
              <a:lnSpc>
                <a:spcPct val="110000"/>
              </a:lnSpc>
            </a:pPr>
            <a:endParaRPr lang="en-US" sz="2400" dirty="0">
              <a:solidFill>
                <a:srgbClr val="000099"/>
              </a:solidFill>
              <a:latin typeface="+mn-lt"/>
            </a:endParaRPr>
          </a:p>
        </p:txBody>
      </p:sp>
      <p:sp>
        <p:nvSpPr>
          <p:cNvPr id="54275" name="Rectangle 4"/>
          <p:cNvSpPr>
            <a:spLocks noChangeArrowheads="1"/>
          </p:cNvSpPr>
          <p:nvPr/>
        </p:nvSpPr>
        <p:spPr bwMode="auto">
          <a:xfrm>
            <a:off x="838200" y="5151438"/>
            <a:ext cx="3786789" cy="12618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lang="en-US" sz="2800" u="sng" dirty="0">
                <a:solidFill>
                  <a:srgbClr val="000099"/>
                </a:solidFill>
                <a:latin typeface="+mn-lt"/>
              </a:rPr>
              <a:t>Gas addition or removal:</a:t>
            </a:r>
            <a:endParaRPr lang="en-US" sz="3200" dirty="0">
              <a:solidFill>
                <a:srgbClr val="000099"/>
              </a:solidFill>
              <a:latin typeface="+mn-lt"/>
            </a:endParaRPr>
          </a:p>
          <a:p>
            <a:pPr marL="12700" indent="254000" eaLnBrk="0" hangingPunct="0">
              <a:buFontTx/>
              <a:buChar char="•"/>
            </a:pPr>
            <a:r>
              <a:rPr lang="en-US" sz="2400" dirty="0">
                <a:solidFill>
                  <a:srgbClr val="FF0000"/>
                </a:solidFill>
                <a:latin typeface="+mn-lt"/>
              </a:rPr>
              <a:t>Aeration</a:t>
            </a:r>
          </a:p>
          <a:p>
            <a:pPr marL="12700" indent="254000" eaLnBrk="0" hangingPunct="0">
              <a:buFontTx/>
              <a:buChar char="•"/>
            </a:pPr>
            <a:r>
              <a:rPr lang="en-US" sz="2400" dirty="0">
                <a:solidFill>
                  <a:srgbClr val="000099"/>
                </a:solidFill>
                <a:latin typeface="+mn-lt"/>
              </a:rPr>
              <a:t>Stripping</a:t>
            </a:r>
          </a:p>
        </p:txBody>
      </p:sp>
      <p:sp>
        <p:nvSpPr>
          <p:cNvPr id="54276" name="Rectangle 5"/>
          <p:cNvSpPr>
            <a:spLocks noChangeArrowheads="1"/>
          </p:cNvSpPr>
          <p:nvPr/>
        </p:nvSpPr>
        <p:spPr bwMode="auto">
          <a:xfrm>
            <a:off x="866775" y="4114800"/>
            <a:ext cx="3091086" cy="892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r>
              <a:rPr lang="en-US" sz="2800" u="sng" dirty="0">
                <a:solidFill>
                  <a:srgbClr val="000099"/>
                </a:solidFill>
                <a:latin typeface="+mn-lt"/>
              </a:rPr>
              <a:t>Pathogens removal:</a:t>
            </a:r>
            <a:endParaRPr lang="en-US" sz="3200" dirty="0">
              <a:solidFill>
                <a:srgbClr val="000099"/>
              </a:solidFill>
              <a:latin typeface="+mn-lt"/>
            </a:endParaRPr>
          </a:p>
          <a:p>
            <a:pPr indent="238125" eaLnBrk="0" hangingPunct="0">
              <a:buFontTx/>
              <a:buChar char="•"/>
            </a:pPr>
            <a:r>
              <a:rPr lang="en-US" sz="2400" dirty="0">
                <a:solidFill>
                  <a:srgbClr val="000099"/>
                </a:solidFill>
                <a:latin typeface="+mn-lt"/>
              </a:rPr>
              <a:t>Disinfection</a:t>
            </a:r>
          </a:p>
        </p:txBody>
      </p:sp>
      <p:sp>
        <p:nvSpPr>
          <p:cNvPr id="54277" name="Rectangle 7"/>
          <p:cNvSpPr>
            <a:spLocks noGrp="1" noChangeArrowheads="1"/>
          </p:cNvSpPr>
          <p:nvPr>
            <p:ph type="title"/>
          </p:nvPr>
        </p:nvSpPr>
        <p:spPr/>
        <p:txBody>
          <a:bodyPr/>
          <a:lstStyle/>
          <a:p>
            <a:pPr algn="ctr" eaLnBrk="1" hangingPunct="1"/>
            <a:r>
              <a:rPr lang="en-US" dirty="0">
                <a:latin typeface="Calibri" charset="0"/>
              </a:rPr>
              <a:t>Projects this summer…</a:t>
            </a:r>
          </a:p>
        </p:txBody>
      </p:sp>
    </p:spTree>
    <p:extLst>
      <p:ext uri="{BB962C8B-B14F-4D97-AF65-F5344CB8AC3E}">
        <p14:creationId xmlns:p14="http://schemas.microsoft.com/office/powerpoint/2010/main" val="2965677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3"/>
          <p:cNvSpPr>
            <a:spLocks noGrp="1" noChangeArrowheads="1"/>
          </p:cNvSpPr>
          <p:nvPr>
            <p:ph type="title"/>
          </p:nvPr>
        </p:nvSpPr>
        <p:spPr>
          <a:xfrm>
            <a:off x="457200" y="455613"/>
            <a:ext cx="8458200" cy="781050"/>
          </a:xfrm>
        </p:spPr>
        <p:txBody>
          <a:bodyPr/>
          <a:lstStyle/>
          <a:p>
            <a:r>
              <a:rPr lang="en-US" dirty="0"/>
              <a:t>Water and Wastewater Treatment:</a:t>
            </a:r>
            <a:br>
              <a:rPr lang="en-US" dirty="0"/>
            </a:br>
            <a:r>
              <a:rPr lang="en-US" dirty="0"/>
              <a:t>Common Elements</a:t>
            </a:r>
          </a:p>
        </p:txBody>
      </p:sp>
      <p:sp>
        <p:nvSpPr>
          <p:cNvPr id="56322" name="Rectangle 4"/>
          <p:cNvSpPr>
            <a:spLocks noGrp="1" noChangeArrowheads="1"/>
          </p:cNvSpPr>
          <p:nvPr>
            <p:ph idx="1"/>
          </p:nvPr>
        </p:nvSpPr>
        <p:spPr/>
        <p:txBody>
          <a:bodyPr/>
          <a:lstStyle/>
          <a:p>
            <a:pPr>
              <a:lnSpc>
                <a:spcPct val="150000"/>
              </a:lnSpc>
            </a:pPr>
            <a:r>
              <a:rPr lang="en-US" dirty="0"/>
              <a:t>Multiple unit processes and unit operations </a:t>
            </a:r>
          </a:p>
          <a:p>
            <a:pPr>
              <a:lnSpc>
                <a:spcPct val="150000"/>
              </a:lnSpc>
            </a:pPr>
            <a:r>
              <a:rPr lang="en-US" dirty="0"/>
              <a:t>Consideration of hydraulic and watershed issues </a:t>
            </a:r>
          </a:p>
          <a:p>
            <a:pPr>
              <a:lnSpc>
                <a:spcPct val="150000"/>
              </a:lnSpc>
            </a:pPr>
            <a:r>
              <a:rPr lang="en-US" dirty="0"/>
              <a:t>Skill overlap for professionals </a:t>
            </a:r>
          </a:p>
          <a:p>
            <a:pPr>
              <a:lnSpc>
                <a:spcPct val="150000"/>
              </a:lnSpc>
            </a:pP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5"/>
          <p:cNvSpPr>
            <a:spLocks noGrp="1" noChangeArrowheads="1"/>
          </p:cNvSpPr>
          <p:nvPr>
            <p:ph type="title"/>
          </p:nvPr>
        </p:nvSpPr>
        <p:spPr>
          <a:xfrm>
            <a:off x="457200" y="455613"/>
            <a:ext cx="8458200" cy="781050"/>
          </a:xfrm>
        </p:spPr>
        <p:txBody>
          <a:bodyPr/>
          <a:lstStyle/>
          <a:p>
            <a:r>
              <a:rPr lang="en-US" dirty="0"/>
              <a:t>Water and Wastewater Treatment:</a:t>
            </a:r>
            <a:br>
              <a:rPr lang="en-US" dirty="0"/>
            </a:br>
            <a:r>
              <a:rPr lang="en-US" dirty="0"/>
              <a:t>Differences</a:t>
            </a:r>
          </a:p>
        </p:txBody>
      </p:sp>
      <p:sp>
        <p:nvSpPr>
          <p:cNvPr id="58370" name="Rectangle 6"/>
          <p:cNvSpPr>
            <a:spLocks noGrp="1" noChangeArrowheads="1"/>
          </p:cNvSpPr>
          <p:nvPr>
            <p:ph idx="1"/>
          </p:nvPr>
        </p:nvSpPr>
        <p:spPr/>
        <p:txBody>
          <a:bodyPr/>
          <a:lstStyle/>
          <a:p>
            <a:pPr>
              <a:lnSpc>
                <a:spcPct val="150000"/>
              </a:lnSpc>
              <a:spcAft>
                <a:spcPts val="600"/>
              </a:spcAft>
            </a:pPr>
            <a:r>
              <a:rPr lang="en-US" dirty="0"/>
              <a:t>Different receptors – risk assessment</a:t>
            </a:r>
          </a:p>
          <a:p>
            <a:pPr>
              <a:lnSpc>
                <a:spcPct val="150000"/>
              </a:lnSpc>
              <a:spcAft>
                <a:spcPts val="600"/>
              </a:spcAft>
            </a:pPr>
            <a:r>
              <a:rPr lang="en-US" dirty="0"/>
              <a:t>Different perspective on pollutants (e.g., organics) and concentrations</a:t>
            </a:r>
          </a:p>
          <a:p>
            <a:pPr>
              <a:lnSpc>
                <a:spcPct val="150000"/>
              </a:lnSpc>
              <a:spcAft>
                <a:spcPts val="600"/>
              </a:spcAft>
            </a:pPr>
            <a:r>
              <a:rPr lang="en-US" dirty="0"/>
              <a:t>Different standards that govern design of facilities</a:t>
            </a:r>
          </a:p>
          <a:p>
            <a:pPr>
              <a:lnSpc>
                <a:spcPct val="150000"/>
              </a:lnSpc>
              <a:spcAft>
                <a:spcPts val="600"/>
              </a:spcAft>
            </a:pPr>
            <a:r>
              <a:rPr lang="en-US" dirty="0"/>
              <a:t>Different legislation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8370">
                                            <p:txEl>
                                              <p:pRg st="0" end="0"/>
                                            </p:txEl>
                                          </p:spTgt>
                                        </p:tgtEl>
                                        <p:attrNameLst>
                                          <p:attrName>style.visibility</p:attrName>
                                        </p:attrNameLst>
                                      </p:cBhvr>
                                      <p:to>
                                        <p:strVal val="visible"/>
                                      </p:to>
                                    </p:set>
                                    <p:animEffect transition="in" filter="dissolve">
                                      <p:cBhvr>
                                        <p:cTn id="7" dur="500"/>
                                        <p:tgtEl>
                                          <p:spTgt spid="5837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8370">
                                            <p:txEl>
                                              <p:pRg st="1" end="1"/>
                                            </p:txEl>
                                          </p:spTgt>
                                        </p:tgtEl>
                                        <p:attrNameLst>
                                          <p:attrName>style.visibility</p:attrName>
                                        </p:attrNameLst>
                                      </p:cBhvr>
                                      <p:to>
                                        <p:strVal val="visible"/>
                                      </p:to>
                                    </p:set>
                                    <p:animEffect transition="in" filter="dissolve">
                                      <p:cBhvr>
                                        <p:cTn id="12" dur="500"/>
                                        <p:tgtEl>
                                          <p:spTgt spid="5837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8370">
                                            <p:txEl>
                                              <p:pRg st="2" end="2"/>
                                            </p:txEl>
                                          </p:spTgt>
                                        </p:tgtEl>
                                        <p:attrNameLst>
                                          <p:attrName>style.visibility</p:attrName>
                                        </p:attrNameLst>
                                      </p:cBhvr>
                                      <p:to>
                                        <p:strVal val="visible"/>
                                      </p:to>
                                    </p:set>
                                    <p:animEffect transition="in" filter="dissolve">
                                      <p:cBhvr>
                                        <p:cTn id="17" dur="500"/>
                                        <p:tgtEl>
                                          <p:spTgt spid="5837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8370">
                                            <p:txEl>
                                              <p:pRg st="3" end="3"/>
                                            </p:txEl>
                                          </p:spTgt>
                                        </p:tgtEl>
                                        <p:attrNameLst>
                                          <p:attrName>style.visibility</p:attrName>
                                        </p:attrNameLst>
                                      </p:cBhvr>
                                      <p:to>
                                        <p:strVal val="visible"/>
                                      </p:to>
                                    </p:set>
                                    <p:animEffect transition="in" filter="dissolve">
                                      <p:cBhvr>
                                        <p:cTn id="22" dur="500"/>
                                        <p:tgtEl>
                                          <p:spTgt spid="5837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5" descr="recycled_water_process_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0"/>
            <a:ext cx="7315200" cy="682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26277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7"/>
          <p:cNvSpPr>
            <a:spLocks noGrp="1"/>
          </p:cNvSpPr>
          <p:nvPr>
            <p:ph type="title"/>
          </p:nvPr>
        </p:nvSpPr>
        <p:spPr>
          <a:xfrm>
            <a:off x="457200" y="455613"/>
            <a:ext cx="8458200" cy="781050"/>
          </a:xfrm>
        </p:spPr>
        <p:txBody>
          <a:bodyPr/>
          <a:lstStyle/>
          <a:p>
            <a:pPr eaLnBrk="1" hangingPunct="1"/>
            <a:r>
              <a:rPr lang="en-US" sz="4200">
                <a:latin typeface="Calibri" charset="0"/>
              </a:rPr>
              <a:t>Conventional Water Treatment Train</a:t>
            </a:r>
          </a:p>
        </p:txBody>
      </p:sp>
      <p:pic>
        <p:nvPicPr>
          <p:cNvPr id="70658" name="Picture 3" descr="water treatment process flow train"/>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2261" t="2856" r="2171" b="2856"/>
          <a:stretch>
            <a:fillRect/>
          </a:stretch>
        </p:blipFill>
        <p:spPr>
          <a:xfrm>
            <a:off x="1219200" y="1352550"/>
            <a:ext cx="7239000" cy="5124450"/>
          </a:xfrm>
          <a:noFill/>
        </p:spPr>
      </p:pic>
      <p:sp>
        <p:nvSpPr>
          <p:cNvPr id="2" name="Rectangle 1"/>
          <p:cNvSpPr/>
          <p:nvPr/>
        </p:nvSpPr>
        <p:spPr>
          <a:xfrm>
            <a:off x="228600" y="6488668"/>
            <a:ext cx="5562600" cy="369332"/>
          </a:xfrm>
          <a:prstGeom prst="rect">
            <a:avLst/>
          </a:prstGeom>
        </p:spPr>
        <p:txBody>
          <a:bodyPr wrap="square">
            <a:spAutoFit/>
          </a:bodyPr>
          <a:lstStyle/>
          <a:p>
            <a:r>
              <a:rPr lang="en-US" dirty="0">
                <a:hlinkClick r:id="rId4"/>
              </a:rPr>
              <a:t>https://www.youtube.com/watch?v=9z14l51ISwg</a:t>
            </a:r>
            <a:r>
              <a:rPr lang="en-US" dirty="0"/>
              <a:t>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5" name="Rectangle 3"/>
          <p:cNvSpPr>
            <a:spLocks noGrp="1" noChangeArrowheads="1"/>
          </p:cNvSpPr>
          <p:nvPr>
            <p:ph type="title"/>
          </p:nvPr>
        </p:nvSpPr>
        <p:spPr/>
        <p:txBody>
          <a:bodyPr/>
          <a:lstStyle/>
          <a:p>
            <a:r>
              <a:rPr lang="en-US" dirty="0"/>
              <a:t>Why do we treat water?</a:t>
            </a:r>
          </a:p>
        </p:txBody>
      </p:sp>
      <p:sp>
        <p:nvSpPr>
          <p:cNvPr id="31746" name="Rectangle 4"/>
          <p:cNvSpPr>
            <a:spLocks noGrp="1" noChangeArrowheads="1"/>
          </p:cNvSpPr>
          <p:nvPr>
            <p:ph idx="1"/>
          </p:nvPr>
        </p:nvSpPr>
        <p:spPr/>
        <p:txBody>
          <a:bodyPr/>
          <a:lstStyle/>
          <a:p>
            <a:pPr>
              <a:lnSpc>
                <a:spcPct val="150000"/>
              </a:lnSpc>
            </a:pPr>
            <a:r>
              <a:rPr lang="en-US" dirty="0"/>
              <a:t>To prevent the transmission of diseases and consumption of chemically-unsafe water</a:t>
            </a:r>
          </a:p>
          <a:p>
            <a:pPr lvl="1">
              <a:lnSpc>
                <a:spcPct val="150000"/>
              </a:lnSpc>
            </a:pPr>
            <a:r>
              <a:rPr lang="en-US" dirty="0">
                <a:hlinkClick r:id="rId3"/>
              </a:rPr>
              <a:t>https://www.epa.gov/ground-water-and-drinking-water/national-primary-drinking-water-regulations</a:t>
            </a:r>
            <a:r>
              <a:rPr lang="en-US" dirty="0"/>
              <a:t> </a:t>
            </a:r>
          </a:p>
          <a:p>
            <a:pPr>
              <a:lnSpc>
                <a:spcPct val="150000"/>
              </a:lnSpc>
            </a:pPr>
            <a:r>
              <a:rPr lang="en-US" dirty="0"/>
              <a:t>Aesthetically appealing</a:t>
            </a:r>
          </a:p>
          <a:p>
            <a:pPr>
              <a:lnSpc>
                <a:spcPct val="150000"/>
              </a:lnSpc>
            </a:pPr>
            <a:r>
              <a:rPr lang="en-US" dirty="0"/>
              <a:t>Non-corrosive and non-scaling to infrastructure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dissolve">
                                      <p:cBhvr>
                                        <p:cTn id="7" dur="500"/>
                                        <p:tgtEl>
                                          <p:spTgt spid="31746">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746">
                                            <p:txEl>
                                              <p:pRg st="1" end="1"/>
                                            </p:txEl>
                                          </p:spTgt>
                                        </p:tgtEl>
                                        <p:attrNameLst>
                                          <p:attrName>style.visibility</p:attrName>
                                        </p:attrNameLst>
                                      </p:cBhvr>
                                      <p:to>
                                        <p:strVal val="visible"/>
                                      </p:to>
                                    </p:set>
                                    <p:animEffect transition="in" filter="dissolve">
                                      <p:cBhvr>
                                        <p:cTn id="10" dur="500"/>
                                        <p:tgtEl>
                                          <p:spTgt spid="3174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31746">
                                            <p:txEl>
                                              <p:pRg st="2" end="2"/>
                                            </p:txEl>
                                          </p:spTgt>
                                        </p:tgtEl>
                                        <p:attrNameLst>
                                          <p:attrName>style.visibility</p:attrName>
                                        </p:attrNameLst>
                                      </p:cBhvr>
                                      <p:to>
                                        <p:strVal val="visible"/>
                                      </p:to>
                                    </p:set>
                                    <p:animEffect transition="in" filter="dissolve">
                                      <p:cBhvr>
                                        <p:cTn id="15" dur="500"/>
                                        <p:tgtEl>
                                          <p:spTgt spid="31746">
                                            <p:txEl>
                                              <p:pRg st="2" end="2"/>
                                            </p:txEl>
                                          </p:spTgt>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1746">
                                            <p:txEl>
                                              <p:pRg st="3" end="3"/>
                                            </p:txEl>
                                          </p:spTgt>
                                        </p:tgtEl>
                                        <p:attrNameLst>
                                          <p:attrName>style.visibility</p:attrName>
                                        </p:attrNameLst>
                                      </p:cBhvr>
                                      <p:to>
                                        <p:strVal val="visible"/>
                                      </p:to>
                                    </p:set>
                                    <p:animEffect transition="in" filter="dissolve">
                                      <p:cBhvr>
                                        <p:cTn id="18" dur="500"/>
                                        <p:tgtEl>
                                          <p:spTgt spid="3174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6" name="Picture 16"/>
          <p:cNvPicPr>
            <a:picLocks noChangeAspect="1" noChangeArrowheads="1"/>
          </p:cNvPicPr>
          <p:nvPr/>
        </p:nvPicPr>
        <p:blipFill>
          <a:blip r:embed="rId2"/>
          <a:srcRect/>
          <a:stretch>
            <a:fillRect/>
          </a:stretch>
        </p:blipFill>
        <p:spPr bwMode="auto">
          <a:xfrm>
            <a:off x="5791200" y="3810000"/>
            <a:ext cx="3048000" cy="2578100"/>
          </a:xfrm>
          <a:prstGeom prst="rect">
            <a:avLst/>
          </a:prstGeom>
          <a:ln>
            <a:noFill/>
          </a:ln>
          <a:effectLst>
            <a:outerShdw blurRad="292100" dist="139700" dir="2700000" algn="tl" rotWithShape="0">
              <a:srgbClr val="333333">
                <a:alpha val="65000"/>
              </a:srgbClr>
            </a:outerShdw>
          </a:effectLst>
        </p:spPr>
      </p:pic>
      <p:sp>
        <p:nvSpPr>
          <p:cNvPr id="24579" name="Title 6"/>
          <p:cNvSpPr>
            <a:spLocks noGrp="1"/>
          </p:cNvSpPr>
          <p:nvPr>
            <p:ph type="title"/>
          </p:nvPr>
        </p:nvSpPr>
        <p:spPr/>
        <p:txBody>
          <a:bodyPr/>
          <a:lstStyle/>
          <a:p>
            <a:pPr eaLnBrk="1" hangingPunct="1"/>
            <a:r>
              <a:rPr lang="en-US" dirty="0">
                <a:latin typeface="Calibri" charset="0"/>
              </a:rPr>
              <a:t>Coagulation</a:t>
            </a:r>
          </a:p>
        </p:txBody>
      </p:sp>
      <p:pic>
        <p:nvPicPr>
          <p:cNvPr id="2" name="Picture 1" descr="SSW in JT 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3903" y="1562100"/>
            <a:ext cx="5496215"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20246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xit" presetSubtype="10" fill="hold" nodeType="clickEffect">
                                  <p:stCondLst>
                                    <p:cond delay="0"/>
                                  </p:stCondLst>
                                  <p:childTnLst>
                                    <p:animEffect transition="out" filter="checkerboard(across)">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1" name="Picture 7" descr="coagulation mechanis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1921" b="4573"/>
          <a:stretch>
            <a:fillRect/>
          </a:stretch>
        </p:blipFill>
        <p:spPr bwMode="auto">
          <a:xfrm rot="60000">
            <a:off x="365125" y="1690688"/>
            <a:ext cx="8499475" cy="447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2" name="Title 3"/>
          <p:cNvSpPr>
            <a:spLocks noGrp="1"/>
          </p:cNvSpPr>
          <p:nvPr>
            <p:ph type="title"/>
          </p:nvPr>
        </p:nvSpPr>
        <p:spPr/>
        <p:txBody>
          <a:bodyPr/>
          <a:lstStyle/>
          <a:p>
            <a:pPr eaLnBrk="1" hangingPunct="1"/>
            <a:r>
              <a:rPr lang="en-US" dirty="0">
                <a:latin typeface="Calibri" charset="0"/>
              </a:rPr>
              <a:t>Destabilization and </a:t>
            </a:r>
            <a:r>
              <a:rPr lang="en-US" dirty="0" err="1">
                <a:latin typeface="Calibri" charset="0"/>
              </a:rPr>
              <a:t>Restabilization</a:t>
            </a:r>
            <a:endParaRPr lang="en-US" dirty="0">
              <a:latin typeface="Calibri" charset="0"/>
            </a:endParaRPr>
          </a:p>
        </p:txBody>
      </p:sp>
    </p:spTree>
    <p:extLst>
      <p:ext uri="{BB962C8B-B14F-4D97-AF65-F5344CB8AC3E}">
        <p14:creationId xmlns:p14="http://schemas.microsoft.com/office/powerpoint/2010/main" val="83733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4" descr="Coagulation power"/>
          <p:cNvPicPr>
            <a:picLocks noChangeAspect="1" noChangeArrowheads="1"/>
          </p:cNvPicPr>
          <p:nvPr/>
        </p:nvPicPr>
        <p:blipFill>
          <a:blip r:embed="rId2">
            <a:extLst>
              <a:ext uri="{28A0092B-C50C-407E-A947-70E740481C1C}">
                <a14:useLocalDpi xmlns:a14="http://schemas.microsoft.com/office/drawing/2010/main" val="0"/>
              </a:ext>
            </a:extLst>
          </a:blip>
          <a:srcRect t="10277" b="-2516"/>
          <a:stretch>
            <a:fillRect/>
          </a:stretch>
        </p:blipFill>
        <p:spPr bwMode="auto">
          <a:xfrm>
            <a:off x="609600" y="1752600"/>
            <a:ext cx="8137525" cy="318611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47106" name="Title 3"/>
          <p:cNvSpPr>
            <a:spLocks noGrp="1"/>
          </p:cNvSpPr>
          <p:nvPr>
            <p:ph type="title"/>
          </p:nvPr>
        </p:nvSpPr>
        <p:spPr/>
        <p:txBody>
          <a:bodyPr/>
          <a:lstStyle/>
          <a:p>
            <a:pPr eaLnBrk="1" hangingPunct="1"/>
            <a:r>
              <a:rPr lang="en-US">
                <a:latin typeface="Calibri" charset="0"/>
              </a:rPr>
              <a:t>Coagulating Power of Inorganic Electrolytes</a:t>
            </a:r>
          </a:p>
        </p:txBody>
      </p:sp>
    </p:spTree>
    <p:extLst>
      <p:ext uri="{BB962C8B-B14F-4D97-AF65-F5344CB8AC3E}">
        <p14:creationId xmlns:p14="http://schemas.microsoft.com/office/powerpoint/2010/main" val="38059455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457200" y="455613"/>
            <a:ext cx="8686800" cy="781050"/>
          </a:xfrm>
        </p:spPr>
        <p:txBody>
          <a:bodyPr/>
          <a:lstStyle/>
          <a:p>
            <a:pPr eaLnBrk="1" hangingPunct="1"/>
            <a:r>
              <a:rPr lang="en-US" sz="4100">
                <a:latin typeface="Calibri" charset="0"/>
              </a:rPr>
              <a:t>Coagulation in Wastewater Treatment</a:t>
            </a:r>
          </a:p>
        </p:txBody>
      </p:sp>
      <p:sp>
        <p:nvSpPr>
          <p:cNvPr id="74755" name="Content Placeholder 2"/>
          <p:cNvSpPr>
            <a:spLocks noGrp="1"/>
          </p:cNvSpPr>
          <p:nvPr>
            <p:ph idx="1"/>
          </p:nvPr>
        </p:nvSpPr>
        <p:spPr>
          <a:xfrm>
            <a:off x="457200" y="1441450"/>
            <a:ext cx="8229555" cy="4900613"/>
          </a:xfrm>
        </p:spPr>
        <p:txBody>
          <a:bodyPr/>
          <a:lstStyle/>
          <a:p>
            <a:pPr eaLnBrk="1" hangingPunct="1">
              <a:spcBef>
                <a:spcPct val="0"/>
              </a:spcBef>
              <a:spcAft>
                <a:spcPts val="1800"/>
              </a:spcAft>
            </a:pPr>
            <a:r>
              <a:rPr lang="en-US" dirty="0">
                <a:latin typeface="Calibri" charset="0"/>
              </a:rPr>
              <a:t>Used mainly for removal of phosphorus (phosphate)</a:t>
            </a:r>
          </a:p>
          <a:p>
            <a:pPr eaLnBrk="1" hangingPunct="1">
              <a:spcBef>
                <a:spcPct val="0"/>
              </a:spcBef>
            </a:pPr>
            <a:r>
              <a:rPr lang="en-US" dirty="0">
                <a:latin typeface="Calibri" charset="0"/>
              </a:rPr>
              <a:t>Multivalent ions are used (</a:t>
            </a:r>
            <a:r>
              <a:rPr lang="en-US" dirty="0" err="1">
                <a:latin typeface="Calibri" charset="0"/>
              </a:rPr>
              <a:t>Ca</a:t>
            </a:r>
            <a:r>
              <a:rPr lang="en-US" dirty="0">
                <a:latin typeface="Calibri" charset="0"/>
              </a:rPr>
              <a:t> (from lime), Al, Fe)</a:t>
            </a:r>
          </a:p>
          <a:p>
            <a:pPr eaLnBrk="1" hangingPunct="1">
              <a:spcBef>
                <a:spcPct val="0"/>
              </a:spcBef>
              <a:buFont typeface="Wingdings" charset="0"/>
              <a:buNone/>
            </a:pPr>
            <a:endParaRPr lang="en-US" dirty="0">
              <a:latin typeface="Calibri" charset="0"/>
            </a:endParaRPr>
          </a:p>
          <a:p>
            <a:pPr eaLnBrk="1" hangingPunct="1">
              <a:spcBef>
                <a:spcPct val="0"/>
              </a:spcBef>
              <a:buFont typeface="Wingdings" charset="0"/>
              <a:buNone/>
            </a:pPr>
            <a:r>
              <a:rPr lang="en-US" dirty="0">
                <a:latin typeface="Calibri" charset="0"/>
              </a:rPr>
              <a:t>10Ca</a:t>
            </a:r>
            <a:r>
              <a:rPr lang="en-US" baseline="30000" dirty="0">
                <a:latin typeface="Calibri" charset="0"/>
              </a:rPr>
              <a:t>2+ </a:t>
            </a:r>
            <a:r>
              <a:rPr lang="en-US" dirty="0">
                <a:latin typeface="Calibri" charset="0"/>
              </a:rPr>
              <a:t>+ 6PO</a:t>
            </a:r>
            <a:r>
              <a:rPr lang="en-US" baseline="-25000" dirty="0">
                <a:latin typeface="Calibri" charset="0"/>
              </a:rPr>
              <a:t>4</a:t>
            </a:r>
            <a:r>
              <a:rPr lang="en-US" baseline="30000" dirty="0">
                <a:latin typeface="Calibri" charset="0"/>
              </a:rPr>
              <a:t>3−</a:t>
            </a:r>
            <a:r>
              <a:rPr lang="en-US" dirty="0">
                <a:latin typeface="Calibri" charset="0"/>
              </a:rPr>
              <a:t> + 2OH</a:t>
            </a:r>
            <a:r>
              <a:rPr lang="en-US" baseline="30000" dirty="0">
                <a:latin typeface="Calibri" charset="0"/>
              </a:rPr>
              <a:t>−</a:t>
            </a:r>
            <a:r>
              <a:rPr lang="en-US" dirty="0">
                <a:latin typeface="Calibri" charset="0"/>
              </a:rPr>
              <a:t> </a:t>
            </a:r>
            <a:r>
              <a:rPr lang="en-US" dirty="0">
                <a:latin typeface="ＭＳ ゴシック" charset="0"/>
                <a:ea typeface="ＭＳ ゴシック" charset="0"/>
                <a:cs typeface="ＭＳ ゴシック" charset="0"/>
                <a:sym typeface="Wingdings" charset="0"/>
              </a:rPr>
              <a:t> </a:t>
            </a:r>
            <a:r>
              <a:rPr lang="en-US" dirty="0">
                <a:latin typeface="Calibri" charset="0"/>
                <a:ea typeface="ＭＳ ゴシック" charset="0"/>
                <a:cs typeface="ＭＳ ゴシック" charset="0"/>
                <a:sym typeface="Wingdings" charset="0"/>
              </a:rPr>
              <a:t>Ca</a:t>
            </a:r>
            <a:r>
              <a:rPr lang="en-US" baseline="-25000" dirty="0">
                <a:latin typeface="Calibri" charset="0"/>
                <a:ea typeface="ＭＳ ゴシック" charset="0"/>
                <a:cs typeface="ＭＳ ゴシック" charset="0"/>
                <a:sym typeface="Wingdings" charset="0"/>
              </a:rPr>
              <a:t>10</a:t>
            </a:r>
            <a:r>
              <a:rPr lang="en-US" dirty="0">
                <a:latin typeface="Calibri" charset="0"/>
                <a:ea typeface="ＭＳ ゴシック" charset="0"/>
                <a:cs typeface="ＭＳ ゴシック" charset="0"/>
                <a:sym typeface="Wingdings" charset="0"/>
              </a:rPr>
              <a:t>(PO</a:t>
            </a:r>
            <a:r>
              <a:rPr lang="en-US" baseline="-25000" dirty="0">
                <a:latin typeface="Calibri" charset="0"/>
                <a:ea typeface="ＭＳ ゴシック" charset="0"/>
                <a:cs typeface="ＭＳ ゴシック" charset="0"/>
                <a:sym typeface="Wingdings" charset="0"/>
              </a:rPr>
              <a:t>4</a:t>
            </a:r>
            <a:r>
              <a:rPr lang="en-US" dirty="0">
                <a:latin typeface="Calibri" charset="0"/>
                <a:ea typeface="ＭＳ ゴシック" charset="0"/>
                <a:cs typeface="ＭＳ ゴシック" charset="0"/>
                <a:sym typeface="Wingdings" charset="0"/>
              </a:rPr>
              <a:t>)</a:t>
            </a:r>
            <a:r>
              <a:rPr lang="en-US" baseline="-25000" dirty="0">
                <a:latin typeface="Calibri" charset="0"/>
                <a:ea typeface="ＭＳ ゴシック" charset="0"/>
                <a:cs typeface="ＭＳ ゴシック" charset="0"/>
                <a:sym typeface="Wingdings" charset="0"/>
              </a:rPr>
              <a:t>6</a:t>
            </a:r>
            <a:r>
              <a:rPr lang="en-US" dirty="0">
                <a:latin typeface="Calibri" charset="0"/>
                <a:ea typeface="ＭＳ ゴシック" charset="0"/>
                <a:cs typeface="ＭＳ ゴシック" charset="0"/>
                <a:sym typeface="Wingdings" charset="0"/>
              </a:rPr>
              <a:t>(OH)</a:t>
            </a:r>
            <a:r>
              <a:rPr lang="en-US" baseline="-25000" dirty="0">
                <a:latin typeface="Calibri" charset="0"/>
                <a:ea typeface="ＭＳ ゴシック" charset="0"/>
                <a:cs typeface="ＭＳ ゴシック" charset="0"/>
                <a:sym typeface="Wingdings" charset="0"/>
              </a:rPr>
              <a:t>2</a:t>
            </a:r>
            <a:endParaRPr lang="en-US" baseline="-25000" dirty="0">
              <a:latin typeface="Calibri" charset="0"/>
              <a:sym typeface="Wingdings" charset="0"/>
            </a:endParaRPr>
          </a:p>
          <a:p>
            <a:pPr eaLnBrk="1" hangingPunct="1">
              <a:spcBef>
                <a:spcPct val="0"/>
              </a:spcBef>
              <a:buFont typeface="Wingdings" charset="0"/>
              <a:buNone/>
            </a:pPr>
            <a:r>
              <a:rPr lang="en-US" dirty="0">
                <a:latin typeface="Calibri" charset="0"/>
              </a:rPr>
              <a:t>						</a:t>
            </a:r>
            <a:r>
              <a:rPr lang="en-US" sz="2100" dirty="0">
                <a:latin typeface="Calibri" charset="0"/>
              </a:rPr>
              <a:t>Hydroxyapatite</a:t>
            </a:r>
            <a:endParaRPr lang="en-US" sz="2100" dirty="0">
              <a:latin typeface="Calibri" charset="0"/>
              <a:sym typeface="Wingdings" charset="0"/>
            </a:endParaRPr>
          </a:p>
          <a:p>
            <a:pPr eaLnBrk="1" hangingPunct="1">
              <a:spcBef>
                <a:spcPct val="0"/>
              </a:spcBef>
              <a:buFont typeface="Wingdings" charset="0"/>
              <a:buNone/>
            </a:pPr>
            <a:r>
              <a:rPr lang="en-US" dirty="0">
                <a:latin typeface="Calibri" charset="0"/>
                <a:sym typeface="Wingdings" charset="0"/>
              </a:rPr>
              <a:t>Al</a:t>
            </a:r>
            <a:r>
              <a:rPr lang="en-US" baseline="30000" dirty="0">
                <a:latin typeface="Calibri" charset="0"/>
                <a:sym typeface="Wingdings" charset="0"/>
              </a:rPr>
              <a:t>3+</a:t>
            </a:r>
            <a:r>
              <a:rPr lang="en-US" dirty="0">
                <a:latin typeface="Calibri" charset="0"/>
                <a:sym typeface="Wingdings" charset="0"/>
              </a:rPr>
              <a:t> + H</a:t>
            </a:r>
            <a:r>
              <a:rPr lang="en-US" i="1" baseline="-25000" dirty="0">
                <a:latin typeface="Calibri" charset="0"/>
                <a:sym typeface="Wingdings" charset="0"/>
              </a:rPr>
              <a:t>n</a:t>
            </a:r>
            <a:r>
              <a:rPr lang="en-US" dirty="0">
                <a:latin typeface="Calibri" charset="0"/>
                <a:sym typeface="Wingdings" charset="0"/>
              </a:rPr>
              <a:t>PO</a:t>
            </a:r>
            <a:r>
              <a:rPr lang="en-US" baseline="-25000" dirty="0">
                <a:latin typeface="Calibri" charset="0"/>
                <a:sym typeface="Wingdings" charset="0"/>
              </a:rPr>
              <a:t>4</a:t>
            </a:r>
            <a:r>
              <a:rPr lang="en-US" baseline="30000" dirty="0">
                <a:latin typeface="Calibri" charset="0"/>
                <a:sym typeface="Wingdings" charset="0"/>
              </a:rPr>
              <a:t>3</a:t>
            </a:r>
            <a:r>
              <a:rPr lang="en-US" baseline="30000" dirty="0">
                <a:latin typeface="Calibri" charset="0"/>
              </a:rPr>
              <a:t>− </a:t>
            </a:r>
            <a:r>
              <a:rPr lang="en-US" dirty="0">
                <a:latin typeface="Calibri" charset="0"/>
                <a:sym typeface="Wingdings" charset="0"/>
              </a:rPr>
              <a:t> AlPO</a:t>
            </a:r>
            <a:r>
              <a:rPr lang="en-US" baseline="-25000" dirty="0">
                <a:latin typeface="Calibri" charset="0"/>
                <a:sym typeface="Wingdings" charset="0"/>
              </a:rPr>
              <a:t>4</a:t>
            </a:r>
            <a:r>
              <a:rPr lang="en-US" dirty="0">
                <a:latin typeface="Calibri" charset="0"/>
                <a:sym typeface="Wingdings" charset="0"/>
              </a:rPr>
              <a:t> + </a:t>
            </a:r>
            <a:r>
              <a:rPr lang="en-US" i="1" dirty="0" err="1">
                <a:latin typeface="Calibri" charset="0"/>
                <a:sym typeface="Wingdings" charset="0"/>
              </a:rPr>
              <a:t>n</a:t>
            </a:r>
            <a:r>
              <a:rPr lang="en-US" dirty="0" err="1">
                <a:latin typeface="Calibri" charset="0"/>
                <a:sym typeface="Wingdings" charset="0"/>
              </a:rPr>
              <a:t>H</a:t>
            </a:r>
            <a:r>
              <a:rPr lang="en-US" baseline="30000" dirty="0">
                <a:latin typeface="Calibri" charset="0"/>
                <a:sym typeface="Wingdings" charset="0"/>
              </a:rPr>
              <a:t>+</a:t>
            </a:r>
          </a:p>
          <a:p>
            <a:pPr eaLnBrk="1" hangingPunct="1">
              <a:spcBef>
                <a:spcPct val="0"/>
              </a:spcBef>
              <a:buFont typeface="Wingdings" charset="0"/>
              <a:buNone/>
            </a:pPr>
            <a:endParaRPr lang="en-US" dirty="0">
              <a:latin typeface="Calibri" charset="0"/>
              <a:sym typeface="Wingdings" charset="0"/>
            </a:endParaRPr>
          </a:p>
          <a:p>
            <a:pPr eaLnBrk="1" hangingPunct="1">
              <a:spcBef>
                <a:spcPct val="0"/>
              </a:spcBef>
              <a:buFont typeface="Wingdings" charset="0"/>
              <a:buNone/>
            </a:pPr>
            <a:r>
              <a:rPr lang="en-US" dirty="0">
                <a:latin typeface="Calibri" charset="0"/>
                <a:sym typeface="Wingdings" charset="0"/>
              </a:rPr>
              <a:t>Fe</a:t>
            </a:r>
            <a:r>
              <a:rPr lang="en-US" baseline="30000" dirty="0">
                <a:latin typeface="Calibri" charset="0"/>
                <a:sym typeface="Wingdings" charset="0"/>
              </a:rPr>
              <a:t>3+</a:t>
            </a:r>
            <a:r>
              <a:rPr lang="en-US" dirty="0">
                <a:latin typeface="Calibri" charset="0"/>
                <a:sym typeface="Wingdings" charset="0"/>
              </a:rPr>
              <a:t> + H</a:t>
            </a:r>
            <a:r>
              <a:rPr lang="en-US" i="1" baseline="-25000" dirty="0">
                <a:latin typeface="Calibri" charset="0"/>
                <a:sym typeface="Wingdings" charset="0"/>
              </a:rPr>
              <a:t>n</a:t>
            </a:r>
            <a:r>
              <a:rPr lang="en-US" dirty="0">
                <a:latin typeface="Calibri" charset="0"/>
                <a:sym typeface="Wingdings" charset="0"/>
              </a:rPr>
              <a:t>PO</a:t>
            </a:r>
            <a:r>
              <a:rPr lang="en-US" baseline="-25000" dirty="0">
                <a:latin typeface="Calibri" charset="0"/>
                <a:sym typeface="Wingdings" charset="0"/>
              </a:rPr>
              <a:t>4</a:t>
            </a:r>
            <a:r>
              <a:rPr lang="en-US" baseline="30000" dirty="0">
                <a:latin typeface="Calibri" charset="0"/>
                <a:sym typeface="Wingdings" charset="0"/>
              </a:rPr>
              <a:t>3</a:t>
            </a:r>
            <a:r>
              <a:rPr lang="en-US" baseline="30000" dirty="0">
                <a:latin typeface="Calibri" charset="0"/>
              </a:rPr>
              <a:t>− </a:t>
            </a:r>
            <a:r>
              <a:rPr lang="en-US" dirty="0">
                <a:latin typeface="Calibri" charset="0"/>
                <a:sym typeface="Wingdings" charset="0"/>
              </a:rPr>
              <a:t> FePO</a:t>
            </a:r>
            <a:r>
              <a:rPr lang="en-US" baseline="-25000" dirty="0">
                <a:latin typeface="Calibri" charset="0"/>
                <a:sym typeface="Wingdings" charset="0"/>
              </a:rPr>
              <a:t>4</a:t>
            </a:r>
            <a:r>
              <a:rPr lang="en-US" dirty="0">
                <a:latin typeface="Calibri" charset="0"/>
                <a:sym typeface="Wingdings" charset="0"/>
              </a:rPr>
              <a:t> + </a:t>
            </a:r>
            <a:r>
              <a:rPr lang="en-US" i="1" dirty="0" err="1">
                <a:latin typeface="Calibri" charset="0"/>
                <a:sym typeface="Wingdings" charset="0"/>
              </a:rPr>
              <a:t>n</a:t>
            </a:r>
            <a:r>
              <a:rPr lang="en-US" dirty="0" err="1">
                <a:latin typeface="Calibri" charset="0"/>
                <a:sym typeface="Wingdings" charset="0"/>
              </a:rPr>
              <a:t>H</a:t>
            </a:r>
            <a:r>
              <a:rPr lang="en-US" baseline="30000" dirty="0">
                <a:latin typeface="Calibri" charset="0"/>
                <a:sym typeface="Wingdings" charset="0"/>
              </a:rPr>
              <a:t>+</a:t>
            </a:r>
          </a:p>
          <a:p>
            <a:pPr eaLnBrk="1" hangingPunct="1">
              <a:spcBef>
                <a:spcPct val="0"/>
              </a:spcBef>
            </a:pPr>
            <a:endParaRPr lang="en-US" dirty="0">
              <a:latin typeface="Calibri" charset="0"/>
            </a:endParaRPr>
          </a:p>
          <a:p>
            <a:pPr eaLnBrk="1" hangingPunct="1">
              <a:spcBef>
                <a:spcPct val="0"/>
              </a:spcBef>
            </a:pPr>
            <a:r>
              <a:rPr lang="en-US" dirty="0">
                <a:latin typeface="Calibri" charset="0"/>
              </a:rPr>
              <a:t>Competition/</a:t>
            </a:r>
            <a:r>
              <a:rPr lang="en-US" dirty="0" err="1">
                <a:latin typeface="Calibri" charset="0"/>
              </a:rPr>
              <a:t>coprecipitation</a:t>
            </a:r>
            <a:endParaRPr lang="en-US" baseline="30000" dirty="0">
              <a:latin typeface="Calibri" charset="0"/>
              <a:sym typeface="Wingdings" charset="0"/>
            </a:endParaRPr>
          </a:p>
          <a:p>
            <a:pPr eaLnBrk="1" hangingPunct="1">
              <a:spcBef>
                <a:spcPct val="0"/>
              </a:spcBef>
              <a:buFont typeface="Wingdings" charset="0"/>
              <a:buNone/>
            </a:pPr>
            <a:endParaRPr lang="en-US" dirty="0">
              <a:latin typeface="Calibri" charset="0"/>
              <a:sym typeface="Wingdings" charset="0"/>
            </a:endParaRPr>
          </a:p>
          <a:p>
            <a:pPr eaLnBrk="1" hangingPunct="1">
              <a:spcBef>
                <a:spcPct val="0"/>
              </a:spcBef>
              <a:buFont typeface="Wingdings" charset="0"/>
              <a:buNone/>
            </a:pPr>
            <a:endParaRPr lang="en-US" dirty="0">
              <a:latin typeface="Calibri" charset="0"/>
              <a:sym typeface="Wingdings" charset="0"/>
            </a:endParaRPr>
          </a:p>
          <a:p>
            <a:pPr eaLnBrk="1" hangingPunct="1">
              <a:spcBef>
                <a:spcPct val="0"/>
              </a:spcBef>
              <a:buFont typeface="Wingdings" charset="0"/>
              <a:buNone/>
            </a:pPr>
            <a:endParaRPr lang="en-US" dirty="0">
              <a:latin typeface="Calibri" charset="0"/>
              <a:sym typeface="Wingdings" charset="0"/>
            </a:endParaRPr>
          </a:p>
          <a:p>
            <a:pPr eaLnBrk="1" hangingPunct="1">
              <a:spcBef>
                <a:spcPct val="0"/>
              </a:spcBef>
              <a:buFont typeface="Wingdings" charset="0"/>
              <a:buNone/>
            </a:pPr>
            <a:endParaRPr lang="en-US" dirty="0">
              <a:latin typeface="Calibri" charset="0"/>
              <a:sym typeface="Wingdings" charset="0"/>
            </a:endParaRPr>
          </a:p>
          <a:p>
            <a:pPr eaLnBrk="1" hangingPunct="1">
              <a:spcBef>
                <a:spcPct val="0"/>
              </a:spcBef>
              <a:buFont typeface="Wingdings" charset="0"/>
              <a:buNone/>
            </a:pPr>
            <a:endParaRPr lang="en-US" dirty="0">
              <a:latin typeface="Calibri"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61200" y="3987800"/>
            <a:ext cx="2082800" cy="287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76539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fade">
                                      <p:cBhvr>
                                        <p:cTn id="7" dur="500"/>
                                        <p:tgtEl>
                                          <p:spTgt spid="7475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4755">
                                            <p:txEl>
                                              <p:pRg st="1" end="1"/>
                                            </p:txEl>
                                          </p:spTgt>
                                        </p:tgtEl>
                                        <p:attrNameLst>
                                          <p:attrName>style.visibility</p:attrName>
                                        </p:attrNameLst>
                                      </p:cBhvr>
                                      <p:to>
                                        <p:strVal val="visible"/>
                                      </p:to>
                                    </p:set>
                                    <p:animEffect transition="in" filter="fade">
                                      <p:cBhvr>
                                        <p:cTn id="12" dur="500"/>
                                        <p:tgtEl>
                                          <p:spTgt spid="7475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4755">
                                            <p:txEl>
                                              <p:pRg st="3" end="3"/>
                                            </p:txEl>
                                          </p:spTgt>
                                        </p:tgtEl>
                                        <p:attrNameLst>
                                          <p:attrName>style.visibility</p:attrName>
                                        </p:attrNameLst>
                                      </p:cBhvr>
                                      <p:to>
                                        <p:strVal val="visible"/>
                                      </p:to>
                                    </p:set>
                                    <p:animEffect transition="in" filter="fade">
                                      <p:cBhvr>
                                        <p:cTn id="17" dur="500"/>
                                        <p:tgtEl>
                                          <p:spTgt spid="7475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4755">
                                            <p:txEl>
                                              <p:pRg st="4" end="4"/>
                                            </p:txEl>
                                          </p:spTgt>
                                        </p:tgtEl>
                                        <p:attrNameLst>
                                          <p:attrName>style.visibility</p:attrName>
                                        </p:attrNameLst>
                                      </p:cBhvr>
                                      <p:to>
                                        <p:strVal val="visible"/>
                                      </p:to>
                                    </p:set>
                                    <p:animEffect transition="in" filter="fade">
                                      <p:cBhvr>
                                        <p:cTn id="22" dur="500"/>
                                        <p:tgtEl>
                                          <p:spTgt spid="7475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755">
                                            <p:txEl>
                                              <p:pRg st="5" end="5"/>
                                            </p:txEl>
                                          </p:spTgt>
                                        </p:tgtEl>
                                        <p:attrNameLst>
                                          <p:attrName>style.visibility</p:attrName>
                                        </p:attrNameLst>
                                      </p:cBhvr>
                                      <p:to>
                                        <p:strVal val="visible"/>
                                      </p:to>
                                    </p:set>
                                    <p:animEffect transition="in" filter="fade">
                                      <p:cBhvr>
                                        <p:cTn id="27" dur="500"/>
                                        <p:tgtEl>
                                          <p:spTgt spid="74755">
                                            <p:txEl>
                                              <p:pRg st="5" end="5"/>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74755">
                                            <p:txEl>
                                              <p:pRg st="7" end="7"/>
                                            </p:txEl>
                                          </p:spTgt>
                                        </p:tgtEl>
                                        <p:attrNameLst>
                                          <p:attrName>style.visibility</p:attrName>
                                        </p:attrNameLst>
                                      </p:cBhvr>
                                      <p:to>
                                        <p:strVal val="visible"/>
                                      </p:to>
                                    </p:set>
                                    <p:animEffect transition="in" filter="fade">
                                      <p:cBhvr>
                                        <p:cTn id="32" dur="500"/>
                                        <p:tgtEl>
                                          <p:spTgt spid="74755">
                                            <p:txEl>
                                              <p:pRg st="7" end="7"/>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4755">
                                            <p:txEl>
                                              <p:pRg st="9" end="9"/>
                                            </p:txEl>
                                          </p:spTgt>
                                        </p:tgtEl>
                                        <p:attrNameLst>
                                          <p:attrName>style.visibility</p:attrName>
                                        </p:attrNameLst>
                                      </p:cBhvr>
                                      <p:to>
                                        <p:strVal val="visible"/>
                                      </p:to>
                                    </p:set>
                                    <p:animEffect transition="in" filter="fade">
                                      <p:cBhvr>
                                        <p:cTn id="37" dur="500"/>
                                        <p:tgtEl>
                                          <p:spTgt spid="747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8">
            <a:extLst>
              <a:ext uri="{FF2B5EF4-FFF2-40B4-BE49-F238E27FC236}">
                <a16:creationId xmlns:a16="http://schemas.microsoft.com/office/drawing/2014/main" id="{F4D9E133-94EF-3F4D-9754-55467FFAB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46325"/>
            <a:ext cx="5561013" cy="4511675"/>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pic>
      <p:sp>
        <p:nvSpPr>
          <p:cNvPr id="46082" name="Title 4">
            <a:extLst>
              <a:ext uri="{FF2B5EF4-FFF2-40B4-BE49-F238E27FC236}">
                <a16:creationId xmlns:a16="http://schemas.microsoft.com/office/drawing/2014/main" id="{14923482-F41C-A548-9314-871CAA5E531B}"/>
              </a:ext>
            </a:extLst>
          </p:cNvPr>
          <p:cNvSpPr>
            <a:spLocks noGrp="1"/>
          </p:cNvSpPr>
          <p:nvPr>
            <p:ph type="title"/>
          </p:nvPr>
        </p:nvSpPr>
        <p:spPr/>
        <p:txBody>
          <a:bodyPr/>
          <a:lstStyle/>
          <a:p>
            <a:pPr eaLnBrk="1" hangingPunct="1"/>
            <a:r>
              <a:rPr lang="en-US" altLang="en-US">
                <a:ea typeface="ＭＳ Ｐゴシック" panose="020B0600070205080204" pitchFamily="34" charset="-128"/>
              </a:rPr>
              <a:t>Mixed-Media Filter</a:t>
            </a:r>
          </a:p>
        </p:txBody>
      </p:sp>
      <p:sp>
        <p:nvSpPr>
          <p:cNvPr id="46083" name="Content Placeholder 7">
            <a:extLst>
              <a:ext uri="{FF2B5EF4-FFF2-40B4-BE49-F238E27FC236}">
                <a16:creationId xmlns:a16="http://schemas.microsoft.com/office/drawing/2014/main" id="{217B06BF-B5DF-D145-A4B5-A569DCC845A4}"/>
              </a:ext>
            </a:extLst>
          </p:cNvPr>
          <p:cNvSpPr>
            <a:spLocks noGrp="1"/>
          </p:cNvSpPr>
          <p:nvPr>
            <p:ph idx="1"/>
          </p:nvPr>
        </p:nvSpPr>
        <p:spPr>
          <a:xfrm>
            <a:off x="457200" y="1441450"/>
            <a:ext cx="8458200" cy="4900613"/>
          </a:xfrm>
        </p:spPr>
        <p:txBody>
          <a:bodyPr/>
          <a:lstStyle/>
          <a:p>
            <a:pPr eaLnBrk="1" hangingPunct="1"/>
            <a:r>
              <a:rPr lang="en-US" altLang="en-US">
                <a:ea typeface="ＭＳ Ｐゴシック" panose="020B0600070205080204" pitchFamily="34" charset="-128"/>
              </a:rPr>
              <a:t>anthracite coal (1.55), quartz sand (2.65), garnet (4.05)</a:t>
            </a:r>
          </a:p>
          <a:p>
            <a:pPr eaLnBrk="1" hangingPunct="1"/>
            <a:endParaRPr lang="en-US" altLang="en-US">
              <a:ea typeface="ＭＳ Ｐゴシック" panose="020B0600070205080204" pitchFamily="34" charset="-128"/>
            </a:endParaRPr>
          </a:p>
        </p:txBody>
      </p:sp>
    </p:spTree>
    <p:extLst>
      <p:ext uri="{BB962C8B-B14F-4D97-AF65-F5344CB8AC3E}">
        <p14:creationId xmlns:p14="http://schemas.microsoft.com/office/powerpoint/2010/main" val="1262655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ext Box 3">
            <a:extLst>
              <a:ext uri="{FF2B5EF4-FFF2-40B4-BE49-F238E27FC236}">
                <a16:creationId xmlns:a16="http://schemas.microsoft.com/office/drawing/2014/main" id="{B71C3A36-D29A-4149-A08F-3323C2DE2C36}"/>
              </a:ext>
            </a:extLst>
          </p:cNvPr>
          <p:cNvSpPr txBox="1">
            <a:spLocks noChangeArrowheads="1"/>
          </p:cNvSpPr>
          <p:nvPr/>
        </p:nvSpPr>
        <p:spPr bwMode="auto">
          <a:xfrm>
            <a:off x="381000" y="1447800"/>
            <a:ext cx="36576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20000"/>
              </a:lnSpc>
            </a:pPr>
            <a:r>
              <a:rPr lang="en-US" altLang="en-US" sz="2000" b="0" u="sng">
                <a:solidFill>
                  <a:srgbClr val="21314D"/>
                </a:solidFill>
                <a:latin typeface="Tahoma" panose="020B0604030504040204" pitchFamily="34" charset="0"/>
              </a:rPr>
              <a:t>Gravity filters</a:t>
            </a:r>
            <a:r>
              <a:rPr lang="en-US" altLang="en-US" sz="2000" b="0">
                <a:solidFill>
                  <a:srgbClr val="21314D"/>
                </a:solidFill>
                <a:latin typeface="Tahoma" panose="020B0604030504040204" pitchFamily="34" charset="0"/>
              </a:rPr>
              <a:t>:</a:t>
            </a:r>
          </a:p>
          <a:p>
            <a:pPr eaLnBrk="1" hangingPunct="1">
              <a:lnSpc>
                <a:spcPct val="120000"/>
              </a:lnSpc>
              <a:buFontTx/>
              <a:buChar char="•"/>
            </a:pPr>
            <a:r>
              <a:rPr lang="en-US" altLang="en-US" sz="2000" b="0">
                <a:solidFill>
                  <a:srgbClr val="21314D"/>
                </a:solidFill>
                <a:latin typeface="Tahoma" panose="020B0604030504040204" pitchFamily="34" charset="0"/>
              </a:rPr>
              <a:t>2-3 m head</a:t>
            </a:r>
          </a:p>
          <a:p>
            <a:pPr eaLnBrk="1" hangingPunct="1">
              <a:lnSpc>
                <a:spcPct val="120000"/>
              </a:lnSpc>
              <a:buFontTx/>
              <a:buChar char="•"/>
            </a:pPr>
            <a:r>
              <a:rPr lang="en-US" altLang="en-US" sz="2000" b="0">
                <a:solidFill>
                  <a:srgbClr val="21314D"/>
                </a:solidFill>
                <a:latin typeface="Tahoma" panose="020B0604030504040204" pitchFamily="34" charset="0"/>
              </a:rPr>
              <a:t>housed in open concrete or steel tanks</a:t>
            </a:r>
          </a:p>
          <a:p>
            <a:pPr eaLnBrk="1" hangingPunct="1">
              <a:lnSpc>
                <a:spcPct val="120000"/>
              </a:lnSpc>
              <a:buFontTx/>
              <a:buChar char="•"/>
            </a:pPr>
            <a:r>
              <a:rPr lang="en-US" altLang="en-US" sz="2000" b="0">
                <a:solidFill>
                  <a:srgbClr val="21314D"/>
                </a:solidFill>
                <a:latin typeface="Tahoma" panose="020B0604030504040204" pitchFamily="34" charset="0"/>
              </a:rPr>
              <a:t>large and small systems</a:t>
            </a:r>
          </a:p>
        </p:txBody>
      </p:sp>
      <p:sp>
        <p:nvSpPr>
          <p:cNvPr id="37890" name="Text Box 5">
            <a:extLst>
              <a:ext uri="{FF2B5EF4-FFF2-40B4-BE49-F238E27FC236}">
                <a16:creationId xmlns:a16="http://schemas.microsoft.com/office/drawing/2014/main" id="{56A7107C-691D-DB4F-842B-5B2CC5648F43}"/>
              </a:ext>
            </a:extLst>
          </p:cNvPr>
          <p:cNvSpPr txBox="1">
            <a:spLocks noChangeArrowheads="1"/>
          </p:cNvSpPr>
          <p:nvPr/>
        </p:nvSpPr>
        <p:spPr bwMode="auto">
          <a:xfrm>
            <a:off x="4800600" y="1447800"/>
            <a:ext cx="43434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6075" indent="-346075" eaLnBrk="0" hangingPunct="0">
              <a:defRPr sz="2400" b="1">
                <a:solidFill>
                  <a:schemeClr val="tx1"/>
                </a:solidFill>
                <a:latin typeface="Times New Roman" panose="02020603050405020304" pitchFamily="18" charset="0"/>
                <a:ea typeface="ＭＳ Ｐゴシック" panose="020B0600070205080204" pitchFamily="34" charset="-128"/>
              </a:defRPr>
            </a:lvl1pPr>
            <a:lvl2pPr marL="742950" indent="-285750" eaLnBrk="0" hangingPunct="0">
              <a:defRPr sz="2400" b="1">
                <a:solidFill>
                  <a:schemeClr val="tx1"/>
                </a:solidFill>
                <a:latin typeface="Times New Roman" panose="02020603050405020304" pitchFamily="18" charset="0"/>
                <a:ea typeface="ＭＳ Ｐゴシック" panose="020B0600070205080204" pitchFamily="34" charset="-128"/>
              </a:defRPr>
            </a:lvl2pPr>
            <a:lvl3pPr marL="1143000" indent="-228600" eaLnBrk="0" hangingPunct="0">
              <a:defRPr sz="2400" b="1">
                <a:solidFill>
                  <a:schemeClr val="tx1"/>
                </a:solidFill>
                <a:latin typeface="Times New Roman" panose="02020603050405020304" pitchFamily="18" charset="0"/>
                <a:ea typeface="ＭＳ Ｐゴシック" panose="020B0600070205080204" pitchFamily="34" charset="-128"/>
              </a:defRPr>
            </a:lvl3pPr>
            <a:lvl4pPr marL="1600200" indent="-228600" eaLnBrk="0" hangingPunct="0">
              <a:defRPr sz="2400" b="1">
                <a:solidFill>
                  <a:schemeClr val="tx1"/>
                </a:solidFill>
                <a:latin typeface="Times New Roman" panose="02020603050405020304" pitchFamily="18" charset="0"/>
                <a:ea typeface="ＭＳ Ｐゴシック" panose="020B0600070205080204" pitchFamily="34" charset="-128"/>
              </a:defRPr>
            </a:lvl4pPr>
            <a:lvl5pPr marL="2057400" indent="-228600" eaLnBrk="0" hangingPunct="0">
              <a:defRPr sz="2400" b="1">
                <a:solidFill>
                  <a:schemeClr val="tx1"/>
                </a:solidFill>
                <a:latin typeface="Times New Roman" panose="02020603050405020304" pitchFamily="18" charset="0"/>
                <a:ea typeface="ＭＳ Ｐゴシック"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ＭＳ Ｐゴシック" panose="020B0600070205080204" pitchFamily="34" charset="-128"/>
              </a:defRPr>
            </a:lvl9pPr>
          </a:lstStyle>
          <a:p>
            <a:pPr eaLnBrk="1" hangingPunct="1">
              <a:lnSpc>
                <a:spcPct val="120000"/>
              </a:lnSpc>
            </a:pPr>
            <a:r>
              <a:rPr lang="en-US" altLang="en-US" sz="2000" b="0" u="sng">
                <a:solidFill>
                  <a:srgbClr val="21314D"/>
                </a:solidFill>
                <a:latin typeface="Tahoma" panose="020B0604030504040204" pitchFamily="34" charset="0"/>
              </a:rPr>
              <a:t>Pressure filters:</a:t>
            </a:r>
          </a:p>
          <a:p>
            <a:pPr eaLnBrk="1" hangingPunct="1">
              <a:lnSpc>
                <a:spcPct val="120000"/>
              </a:lnSpc>
              <a:buFontTx/>
              <a:buChar char="•"/>
            </a:pPr>
            <a:r>
              <a:rPr lang="en-US" altLang="en-US" sz="2000" b="0">
                <a:solidFill>
                  <a:srgbClr val="21314D"/>
                </a:solidFill>
                <a:latin typeface="Tahoma" panose="020B0604030504040204" pitchFamily="34" charset="0"/>
              </a:rPr>
              <a:t>higher head</a:t>
            </a:r>
          </a:p>
          <a:p>
            <a:pPr eaLnBrk="1" hangingPunct="1">
              <a:lnSpc>
                <a:spcPct val="120000"/>
              </a:lnSpc>
              <a:buFontTx/>
              <a:buChar char="•"/>
            </a:pPr>
            <a:r>
              <a:rPr lang="en-US" altLang="en-US" sz="2000" b="0">
                <a:solidFill>
                  <a:srgbClr val="21314D"/>
                </a:solidFill>
                <a:latin typeface="Tahoma" panose="020B0604030504040204" pitchFamily="34" charset="0"/>
              </a:rPr>
              <a:t>housed in closed steel vessels</a:t>
            </a:r>
          </a:p>
          <a:p>
            <a:pPr eaLnBrk="1" hangingPunct="1">
              <a:lnSpc>
                <a:spcPct val="120000"/>
              </a:lnSpc>
              <a:buFontTx/>
              <a:buChar char="•"/>
            </a:pPr>
            <a:r>
              <a:rPr lang="en-US" altLang="en-US" sz="2000" b="0">
                <a:solidFill>
                  <a:srgbClr val="21314D"/>
                </a:solidFill>
                <a:latin typeface="Tahoma" panose="020B0604030504040204" pitchFamily="34" charset="0"/>
              </a:rPr>
              <a:t>costly; small systems</a:t>
            </a:r>
          </a:p>
        </p:txBody>
      </p:sp>
      <p:pic>
        <p:nvPicPr>
          <p:cNvPr id="32773" name="Picture 11" descr="PressureFilters">
            <a:extLst>
              <a:ext uri="{FF2B5EF4-FFF2-40B4-BE49-F238E27FC236}">
                <a16:creationId xmlns:a16="http://schemas.microsoft.com/office/drawing/2014/main" id="{8627E6D8-10F8-5447-8801-3E2AC88EEE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429000"/>
            <a:ext cx="3657600" cy="2925763"/>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13" descr="DSCN0421">
            <a:extLst>
              <a:ext uri="{FF2B5EF4-FFF2-40B4-BE49-F238E27FC236}">
                <a16:creationId xmlns:a16="http://schemas.microsoft.com/office/drawing/2014/main" id="{A71C90C0-9462-384A-8136-5D7A242099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429000"/>
            <a:ext cx="3886200" cy="2914650"/>
          </a:xfrm>
          <a:prstGeom prst="rect">
            <a:avLst/>
          </a:prstGeom>
          <a:noFill/>
          <a:ln>
            <a:noFill/>
          </a:ln>
          <a:effectLst>
            <a:outerShdw blurRad="292100" dist="139700" dir="2700000" algn="tl" rotWithShape="0">
              <a:srgbClr val="333333">
                <a:alpha val="64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Title 6">
            <a:extLst>
              <a:ext uri="{FF2B5EF4-FFF2-40B4-BE49-F238E27FC236}">
                <a16:creationId xmlns:a16="http://schemas.microsoft.com/office/drawing/2014/main" id="{2532ADAE-AFA5-624B-AAC9-708445CDE6F2}"/>
              </a:ext>
            </a:extLst>
          </p:cNvPr>
          <p:cNvSpPr>
            <a:spLocks noGrp="1"/>
          </p:cNvSpPr>
          <p:nvPr>
            <p:ph type="title"/>
          </p:nvPr>
        </p:nvSpPr>
        <p:spPr/>
        <p:txBody>
          <a:bodyPr/>
          <a:lstStyle/>
          <a:p>
            <a:pPr eaLnBrk="1" hangingPunct="1"/>
            <a:r>
              <a:rPr lang="en-US" altLang="en-US">
                <a:ea typeface="ＭＳ Ｐゴシック" panose="020B0600070205080204" pitchFamily="34" charset="-128"/>
              </a:rPr>
              <a:t>Filters Classified by Driving Force</a:t>
            </a:r>
          </a:p>
        </p:txBody>
      </p:sp>
    </p:spTree>
    <p:extLst>
      <p:ext uri="{BB962C8B-B14F-4D97-AF65-F5344CB8AC3E}">
        <p14:creationId xmlns:p14="http://schemas.microsoft.com/office/powerpoint/2010/main" val="2216904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4" descr="F11-1">
            <a:extLst>
              <a:ext uri="{FF2B5EF4-FFF2-40B4-BE49-F238E27FC236}">
                <a16:creationId xmlns:a16="http://schemas.microsoft.com/office/drawing/2014/main" id="{CDAAB2AC-9584-1A49-9830-F2C3370FD1A1}"/>
              </a:ext>
            </a:extLst>
          </p:cNvPr>
          <p:cNvPicPr>
            <a:picLocks noChangeAspect="1" noChangeArrowheads="1"/>
          </p:cNvPicPr>
          <p:nvPr/>
        </p:nvPicPr>
        <p:blipFill>
          <a:blip r:embed="rId2">
            <a:lum bright="16000"/>
            <a:extLst>
              <a:ext uri="{28A0092B-C50C-407E-A947-70E740481C1C}">
                <a14:useLocalDpi xmlns:a14="http://schemas.microsoft.com/office/drawing/2010/main" val="0"/>
              </a:ext>
            </a:extLst>
          </a:blip>
          <a:srcRect/>
          <a:stretch>
            <a:fillRect/>
          </a:stretch>
        </p:blipFill>
        <p:spPr bwMode="auto">
          <a:xfrm>
            <a:off x="850900" y="0"/>
            <a:ext cx="7440613"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5465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72F6B945-436F-7C46-9E65-505138B627D0}"/>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Rapid Filtration – Filter Run</a:t>
            </a:r>
          </a:p>
        </p:txBody>
      </p:sp>
      <p:sp>
        <p:nvSpPr>
          <p:cNvPr id="25602" name="Rectangle 3">
            <a:extLst>
              <a:ext uri="{FF2B5EF4-FFF2-40B4-BE49-F238E27FC236}">
                <a16:creationId xmlns:a16="http://schemas.microsoft.com/office/drawing/2014/main" id="{3BD076C7-3174-1E40-9C47-C87E3B25BCBE}"/>
              </a:ext>
            </a:extLst>
          </p:cNvPr>
          <p:cNvSpPr>
            <a:spLocks noGrp="1" noChangeArrowheads="1"/>
          </p:cNvSpPr>
          <p:nvPr>
            <p:ph idx="1"/>
          </p:nvPr>
        </p:nvSpPr>
        <p:spPr>
          <a:xfrm>
            <a:off x="457200" y="1441450"/>
            <a:ext cx="8382000" cy="4900613"/>
          </a:xfrm>
        </p:spPr>
        <p:txBody>
          <a:bodyPr/>
          <a:lstStyle/>
          <a:p>
            <a:pPr eaLnBrk="1" hangingPunct="1">
              <a:spcBef>
                <a:spcPts val="300"/>
              </a:spcBef>
            </a:pPr>
            <a:r>
              <a:rPr lang="en-US" altLang="en-US" sz="2400" dirty="0">
                <a:ea typeface="ＭＳ Ｐゴシック" panose="020B0600070205080204" pitchFamily="34" charset="-128"/>
              </a:rPr>
              <a:t>Effluent turbidity characterized by three distinct segments:</a:t>
            </a:r>
          </a:p>
          <a:p>
            <a:pPr eaLnBrk="1" hangingPunct="1">
              <a:spcBef>
                <a:spcPts val="300"/>
              </a:spcBef>
              <a:buFont typeface="Calibri" panose="020F0502020204030204" pitchFamily="34" charset="0"/>
              <a:buAutoNum type="arabicPeriod"/>
            </a:pPr>
            <a:r>
              <a:rPr lang="en-US" altLang="en-US" sz="2400" dirty="0">
                <a:ea typeface="ＭＳ Ｐゴシック" panose="020B0600070205080204" pitchFamily="34" charset="-128"/>
              </a:rPr>
              <a:t>Ripening</a:t>
            </a:r>
          </a:p>
          <a:p>
            <a:pPr lvl="1" eaLnBrk="1" hangingPunct="1">
              <a:spcBef>
                <a:spcPts val="300"/>
              </a:spcBef>
            </a:pPr>
            <a:r>
              <a:rPr lang="en-US" altLang="en-US" sz="2000" dirty="0"/>
              <a:t>media conditioning (15 min - 2 hr)</a:t>
            </a:r>
          </a:p>
          <a:p>
            <a:pPr lvl="1" eaLnBrk="1" hangingPunct="1">
              <a:spcBef>
                <a:spcPts val="300"/>
              </a:spcBef>
            </a:pPr>
            <a:r>
              <a:rPr lang="en-US" altLang="en-US" sz="2000" dirty="0"/>
              <a:t>Sometimes contain two peaks</a:t>
            </a:r>
          </a:p>
          <a:p>
            <a:pPr lvl="1" eaLnBrk="1" hangingPunct="1">
              <a:spcBef>
                <a:spcPts val="300"/>
              </a:spcBef>
            </a:pPr>
            <a:r>
              <a:rPr lang="en-US" altLang="en-US" sz="2000" dirty="0"/>
              <a:t>Size and duration can be reduced by                                                     proper backwashing procedure</a:t>
            </a:r>
          </a:p>
          <a:p>
            <a:pPr lvl="1" eaLnBrk="1" hangingPunct="1">
              <a:spcBef>
                <a:spcPts val="300"/>
              </a:spcBef>
            </a:pPr>
            <a:r>
              <a:rPr lang="en-US" altLang="en-US" sz="2000" dirty="0"/>
              <a:t>Filter-to-waste line </a:t>
            </a:r>
          </a:p>
          <a:p>
            <a:pPr eaLnBrk="1" hangingPunct="1">
              <a:spcBef>
                <a:spcPts val="300"/>
              </a:spcBef>
              <a:buFont typeface="Calibri" panose="020F0502020204030204" pitchFamily="34" charset="0"/>
              <a:buAutoNum type="arabicPeriod"/>
            </a:pPr>
            <a:r>
              <a:rPr lang="en-US" altLang="en-US" sz="2400" dirty="0">
                <a:ea typeface="ＭＳ Ｐゴシック" panose="020B0600070205080204" pitchFamily="34" charset="-128"/>
              </a:rPr>
              <a:t>Effective filtration</a:t>
            </a:r>
          </a:p>
          <a:p>
            <a:pPr lvl="1" eaLnBrk="1" hangingPunct="1">
              <a:spcBef>
                <a:spcPts val="300"/>
              </a:spcBef>
            </a:pPr>
            <a:r>
              <a:rPr lang="en-US" altLang="en-US" sz="2000" dirty="0"/>
              <a:t>Steady state with turbidity &lt;0.1 NTU</a:t>
            </a:r>
          </a:p>
          <a:p>
            <a:pPr lvl="1" eaLnBrk="1" hangingPunct="1">
              <a:spcBef>
                <a:spcPts val="300"/>
              </a:spcBef>
            </a:pPr>
            <a:r>
              <a:rPr lang="en-US" altLang="en-US" sz="2000" dirty="0"/>
              <a:t>Gradual increasing in head loss </a:t>
            </a:r>
          </a:p>
          <a:p>
            <a:pPr eaLnBrk="1" hangingPunct="1">
              <a:spcBef>
                <a:spcPts val="300"/>
              </a:spcBef>
              <a:buFont typeface="Calibri" panose="020F0502020204030204" pitchFamily="34" charset="0"/>
              <a:buAutoNum type="arabicPeriod"/>
            </a:pPr>
            <a:r>
              <a:rPr lang="en-US" altLang="en-US" sz="2400" dirty="0">
                <a:ea typeface="ＭＳ Ｐゴシック" panose="020B0600070205080204" pitchFamily="34" charset="-128"/>
              </a:rPr>
              <a:t>Breakthrough</a:t>
            </a:r>
          </a:p>
          <a:p>
            <a:pPr lvl="1" eaLnBrk="1" hangingPunct="1">
              <a:spcBef>
                <a:spcPts val="300"/>
              </a:spcBef>
            </a:pPr>
            <a:r>
              <a:rPr lang="en-US" altLang="en-US" sz="2000" dirty="0"/>
              <a:t>Filter bed can</a:t>
            </a:r>
            <a:r>
              <a:rPr lang="ja-JP" altLang="en-US" sz="2000">
                <a:ea typeface="ＭＳ Ｐゴシック" panose="020B0600070205080204" pitchFamily="34" charset="-128"/>
              </a:rPr>
              <a:t>’</a:t>
            </a:r>
            <a:r>
              <a:rPr lang="en-US" altLang="ja-JP" sz="2000" dirty="0">
                <a:ea typeface="ＭＳ Ｐゴシック" panose="020B0600070205080204" pitchFamily="34" charset="-128"/>
              </a:rPr>
              <a:t>t hold more particles</a:t>
            </a:r>
          </a:p>
          <a:p>
            <a:pPr lvl="1" eaLnBrk="1" hangingPunct="1">
              <a:spcBef>
                <a:spcPts val="300"/>
              </a:spcBef>
            </a:pPr>
            <a:r>
              <a:rPr lang="en-US" altLang="en-US" sz="2000" dirty="0"/>
              <a:t>Effluent turbidity increases</a:t>
            </a:r>
          </a:p>
          <a:p>
            <a:pPr lvl="1" eaLnBrk="1" hangingPunct="1">
              <a:spcBef>
                <a:spcPts val="300"/>
              </a:spcBef>
            </a:pPr>
            <a:r>
              <a:rPr lang="en-US" altLang="en-US" sz="2000" dirty="0"/>
              <a:t>Headloss increases</a:t>
            </a:r>
          </a:p>
          <a:p>
            <a:pPr lvl="1" eaLnBrk="1" hangingPunct="1">
              <a:spcBef>
                <a:spcPts val="300"/>
              </a:spcBef>
            </a:pPr>
            <a:endParaRPr lang="en-US" altLang="en-US" sz="2000" dirty="0"/>
          </a:p>
        </p:txBody>
      </p:sp>
      <p:pic>
        <p:nvPicPr>
          <p:cNvPr id="25603" name="Picture 4" descr="F11-2">
            <a:extLst>
              <a:ext uri="{FF2B5EF4-FFF2-40B4-BE49-F238E27FC236}">
                <a16:creationId xmlns:a16="http://schemas.microsoft.com/office/drawing/2014/main" id="{DBD0BF2B-1833-1348-8B6D-B0B807F15C50}"/>
              </a:ext>
            </a:extLst>
          </p:cNvPr>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5410200" y="2743200"/>
            <a:ext cx="3497263" cy="389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3758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a:extLst>
              <a:ext uri="{FF2B5EF4-FFF2-40B4-BE49-F238E27FC236}">
                <a16:creationId xmlns:a16="http://schemas.microsoft.com/office/drawing/2014/main" id="{E8D535EE-13C3-C34D-89E8-79B997E0D9EA}"/>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Rapid Filtration – End of Filter Run</a:t>
            </a:r>
          </a:p>
        </p:txBody>
      </p:sp>
      <p:sp>
        <p:nvSpPr>
          <p:cNvPr id="28675" name="Rectangle 3">
            <a:extLst>
              <a:ext uri="{FF2B5EF4-FFF2-40B4-BE49-F238E27FC236}">
                <a16:creationId xmlns:a16="http://schemas.microsoft.com/office/drawing/2014/main" id="{0A6CFCA5-A7F6-1E44-AA5A-54D8480B315E}"/>
              </a:ext>
            </a:extLst>
          </p:cNvPr>
          <p:cNvSpPr>
            <a:spLocks noGrp="1" noChangeArrowheads="1"/>
          </p:cNvSpPr>
          <p:nvPr>
            <p:ph idx="1"/>
          </p:nvPr>
        </p:nvSpPr>
        <p:spPr>
          <a:xfrm>
            <a:off x="457200" y="1441450"/>
            <a:ext cx="7543800" cy="4900613"/>
          </a:xfrm>
        </p:spPr>
        <p:txBody>
          <a:bodyPr/>
          <a:lstStyle/>
          <a:p>
            <a:pPr eaLnBrk="1" hangingPunct="1">
              <a:buFont typeface="Wingdings" pitchFamily="2" charset="2"/>
              <a:buNone/>
            </a:pPr>
            <a:r>
              <a:rPr lang="en-US" altLang="en-US" sz="2300" b="1" dirty="0">
                <a:ea typeface="ＭＳ Ｐゴシック" panose="020B0600070205080204" pitchFamily="34" charset="-128"/>
              </a:rPr>
              <a:t>Can be triggered by several events and lead to backwash:</a:t>
            </a:r>
          </a:p>
          <a:p>
            <a:pPr eaLnBrk="1" hangingPunct="1">
              <a:buFont typeface="Calibri" panose="020F0502020204030204" pitchFamily="34" charset="0"/>
              <a:buAutoNum type="arabicPeriod"/>
            </a:pPr>
            <a:r>
              <a:rPr lang="en-US" altLang="en-US" sz="2400" dirty="0">
                <a:ea typeface="ＭＳ Ｐゴシック" panose="020B0600070205080204" pitchFamily="34" charset="-128"/>
              </a:rPr>
              <a:t>Breakthrough</a:t>
            </a:r>
          </a:p>
          <a:p>
            <a:pPr lvl="1" eaLnBrk="1" hangingPunct="1"/>
            <a:r>
              <a:rPr lang="en-US" altLang="en-US" sz="2000" dirty="0"/>
              <a:t>Preventing high-turbidity water from                                  entering the distribution system </a:t>
            </a:r>
          </a:p>
          <a:p>
            <a:pPr eaLnBrk="1" hangingPunct="1">
              <a:buFont typeface="Calibri" panose="020F0502020204030204" pitchFamily="34" charset="0"/>
              <a:buAutoNum type="arabicPeriod"/>
            </a:pPr>
            <a:r>
              <a:rPr lang="en-US" altLang="en-US" sz="2400" dirty="0">
                <a:ea typeface="ＭＳ Ｐゴシック" panose="020B0600070205080204" pitchFamily="34" charset="-128"/>
              </a:rPr>
              <a:t>Headloss </a:t>
            </a:r>
          </a:p>
          <a:p>
            <a:pPr lvl="1" eaLnBrk="1" hangingPunct="1"/>
            <a:r>
              <a:rPr lang="en-US" altLang="en-US" sz="2000" dirty="0"/>
              <a:t>Increases beyond the available head                                        through the process </a:t>
            </a:r>
          </a:p>
          <a:p>
            <a:pPr lvl="1" eaLnBrk="1" hangingPunct="1"/>
            <a:r>
              <a:rPr lang="en-US" altLang="en-US" sz="2000" dirty="0"/>
              <a:t>Rapid filters are typically designed                                                with 1.8 - 3 m (6 - 10 ft) available head</a:t>
            </a:r>
          </a:p>
          <a:p>
            <a:pPr lvl="1" eaLnBrk="1" hangingPunct="1"/>
            <a:r>
              <a:rPr lang="en-US" altLang="en-US" sz="2000" dirty="0"/>
              <a:t>If in specific cases neither are                                                  reached within several days:                                                       utility initiate backwash after a set                                          period of time</a:t>
            </a:r>
          </a:p>
        </p:txBody>
      </p:sp>
      <p:pic>
        <p:nvPicPr>
          <p:cNvPr id="26627" name="Picture 5" descr="F11-2">
            <a:extLst>
              <a:ext uri="{FF2B5EF4-FFF2-40B4-BE49-F238E27FC236}">
                <a16:creationId xmlns:a16="http://schemas.microsoft.com/office/drawing/2014/main" id="{8AA47985-B571-4347-9A8E-5193FEBBDE4B}"/>
              </a:ext>
            </a:extLst>
          </p:cNvPr>
          <p:cNvPicPr>
            <a:picLocks noChangeAspect="1" noChangeArrowheads="1"/>
          </p:cNvPicPr>
          <p:nvPr/>
        </p:nvPicPr>
        <p:blipFill>
          <a:blip r:embed="rId2">
            <a:lum bright="18000"/>
            <a:extLst>
              <a:ext uri="{28A0092B-C50C-407E-A947-70E740481C1C}">
                <a14:useLocalDpi xmlns:a14="http://schemas.microsoft.com/office/drawing/2010/main" val="0"/>
              </a:ext>
            </a:extLst>
          </a:blip>
          <a:srcRect r="3383"/>
          <a:stretch>
            <a:fillRect/>
          </a:stretch>
        </p:blipFill>
        <p:spPr bwMode="auto">
          <a:xfrm>
            <a:off x="5410200" y="2590800"/>
            <a:ext cx="3506788"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9485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4"/>
          <p:cNvSpPr>
            <a:spLocks noGrp="1" noChangeArrowheads="1"/>
          </p:cNvSpPr>
          <p:nvPr>
            <p:ph type="title"/>
          </p:nvPr>
        </p:nvSpPr>
        <p:spPr/>
        <p:txBody>
          <a:bodyPr/>
          <a:lstStyle/>
          <a:p>
            <a:pPr algn="ctr" eaLnBrk="1" hangingPunct="1"/>
            <a:r>
              <a:rPr lang="en-US" sz="4200" dirty="0">
                <a:latin typeface="Calibri" charset="0"/>
              </a:rPr>
              <a:t>Conventional Wastewater         Treatment Plant</a:t>
            </a:r>
          </a:p>
        </p:txBody>
      </p:sp>
      <p:pic>
        <p:nvPicPr>
          <p:cNvPr id="72706" name="Picture 6" descr="Flow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30338"/>
            <a:ext cx="8610600" cy="5427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Rectangle 1"/>
          <p:cNvSpPr/>
          <p:nvPr/>
        </p:nvSpPr>
        <p:spPr>
          <a:xfrm>
            <a:off x="457200" y="1447800"/>
            <a:ext cx="6705600" cy="369332"/>
          </a:xfrm>
          <a:prstGeom prst="rect">
            <a:avLst/>
          </a:prstGeom>
        </p:spPr>
        <p:txBody>
          <a:bodyPr wrap="square">
            <a:spAutoFit/>
          </a:bodyPr>
          <a:lstStyle/>
          <a:p>
            <a:r>
              <a:rPr lang="en-US" dirty="0">
                <a:hlinkClick r:id="rId4"/>
              </a:rPr>
              <a:t>http://www.youtube.com/watch?v=ZSFdOjxB-1I</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5" name="Rectangle 3"/>
          <p:cNvSpPr>
            <a:spLocks noGrp="1" noChangeArrowheads="1"/>
          </p:cNvSpPr>
          <p:nvPr>
            <p:ph type="title"/>
          </p:nvPr>
        </p:nvSpPr>
        <p:spPr/>
        <p:txBody>
          <a:bodyPr/>
          <a:lstStyle/>
          <a:p>
            <a:r>
              <a:rPr lang="en-US" dirty="0"/>
              <a:t>Why do we treat wastewater?</a:t>
            </a:r>
          </a:p>
        </p:txBody>
      </p:sp>
      <p:sp>
        <p:nvSpPr>
          <p:cNvPr id="31746" name="Rectangle 4"/>
          <p:cNvSpPr>
            <a:spLocks noGrp="1" noChangeArrowheads="1"/>
          </p:cNvSpPr>
          <p:nvPr>
            <p:ph idx="1"/>
          </p:nvPr>
        </p:nvSpPr>
        <p:spPr/>
        <p:txBody>
          <a:bodyPr/>
          <a:lstStyle/>
          <a:p>
            <a:pPr>
              <a:lnSpc>
                <a:spcPct val="150000"/>
              </a:lnSpc>
            </a:pPr>
            <a:r>
              <a:rPr lang="en-US" dirty="0"/>
              <a:t>To prevent the transmission of diseases </a:t>
            </a:r>
          </a:p>
          <a:p>
            <a:pPr>
              <a:lnSpc>
                <a:spcPct val="150000"/>
              </a:lnSpc>
            </a:pPr>
            <a:r>
              <a:rPr lang="en-US" dirty="0"/>
              <a:t>To protect receiving environments</a:t>
            </a:r>
          </a:p>
          <a:p>
            <a:pPr lvl="1">
              <a:lnSpc>
                <a:spcPct val="150000"/>
              </a:lnSpc>
            </a:pPr>
            <a:r>
              <a:rPr lang="en-US" dirty="0"/>
              <a:t>and downstream users (water rights…)</a:t>
            </a:r>
          </a:p>
          <a:p>
            <a:pPr>
              <a:lnSpc>
                <a:spcPct val="150000"/>
              </a:lnSpc>
            </a:pPr>
            <a:r>
              <a:rPr lang="en-US" dirty="0"/>
              <a:t>To enable water reuse</a:t>
            </a:r>
          </a:p>
          <a:p>
            <a:pPr lvl="1">
              <a:lnSpc>
                <a:spcPct val="150000"/>
              </a:lnSpc>
            </a:pPr>
            <a:r>
              <a:rPr lang="en-US" dirty="0"/>
              <a:t>Non-potable reuse</a:t>
            </a:r>
          </a:p>
          <a:p>
            <a:pPr lvl="1">
              <a:lnSpc>
                <a:spcPct val="150000"/>
              </a:lnSpc>
            </a:pPr>
            <a:r>
              <a:rPr lang="en-US" dirty="0"/>
              <a:t>Indirect potable reuse</a:t>
            </a:r>
          </a:p>
          <a:p>
            <a:pPr lvl="1">
              <a:lnSpc>
                <a:spcPct val="150000"/>
              </a:lnSpc>
            </a:pPr>
            <a:r>
              <a:rPr lang="en-US" dirty="0"/>
              <a:t>Direct potable reuse</a:t>
            </a:r>
          </a:p>
          <a:p>
            <a:pPr lvl="1">
              <a:lnSpc>
                <a:spcPct val="150000"/>
              </a:lnSpc>
            </a:pPr>
            <a:endParaRPr lang="en-US" dirty="0"/>
          </a:p>
          <a:p>
            <a:pPr>
              <a:lnSpc>
                <a:spcPct val="150000"/>
              </a:lnSpc>
            </a:pPr>
            <a:endParaRPr lang="en-US" dirty="0"/>
          </a:p>
          <a:p>
            <a:pPr>
              <a:lnSpc>
                <a:spcPct val="150000"/>
              </a:lnSpc>
            </a:pPr>
            <a:endParaRPr lang="en-US" dirty="0"/>
          </a:p>
          <a:p>
            <a:pPr>
              <a:lnSpc>
                <a:spcPct val="150000"/>
              </a:lnSpc>
            </a:pPr>
            <a:endParaRPr lang="en-US" dirty="0"/>
          </a:p>
        </p:txBody>
      </p:sp>
    </p:spTree>
    <p:extLst>
      <p:ext uri="{BB962C8B-B14F-4D97-AF65-F5344CB8AC3E}">
        <p14:creationId xmlns:p14="http://schemas.microsoft.com/office/powerpoint/2010/main" val="9753856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746">
                                            <p:txEl>
                                              <p:pRg st="0" end="0"/>
                                            </p:txEl>
                                          </p:spTgt>
                                        </p:tgtEl>
                                        <p:attrNameLst>
                                          <p:attrName>style.visibility</p:attrName>
                                        </p:attrNameLst>
                                      </p:cBhvr>
                                      <p:to>
                                        <p:strVal val="visible"/>
                                      </p:to>
                                    </p:set>
                                    <p:animEffect transition="in" filter="dissolve">
                                      <p:cBhvr>
                                        <p:cTn id="7" dur="500"/>
                                        <p:tgtEl>
                                          <p:spTgt spid="3174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746">
                                            <p:txEl>
                                              <p:pRg st="1" end="1"/>
                                            </p:txEl>
                                          </p:spTgt>
                                        </p:tgtEl>
                                        <p:attrNameLst>
                                          <p:attrName>style.visibility</p:attrName>
                                        </p:attrNameLst>
                                      </p:cBhvr>
                                      <p:to>
                                        <p:strVal val="visible"/>
                                      </p:to>
                                    </p:set>
                                    <p:animEffect transition="in" filter="dissolve">
                                      <p:cBhvr>
                                        <p:cTn id="12" dur="500"/>
                                        <p:tgtEl>
                                          <p:spTgt spid="31746">
                                            <p:txEl>
                                              <p:pRg st="1" end="1"/>
                                            </p:txEl>
                                          </p:spTgt>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1746">
                                            <p:txEl>
                                              <p:pRg st="2" end="2"/>
                                            </p:txEl>
                                          </p:spTgt>
                                        </p:tgtEl>
                                        <p:attrNameLst>
                                          <p:attrName>style.visibility</p:attrName>
                                        </p:attrNameLst>
                                      </p:cBhvr>
                                      <p:to>
                                        <p:strVal val="visible"/>
                                      </p:to>
                                    </p:set>
                                    <p:animEffect transition="in" filter="dissolve">
                                      <p:cBhvr>
                                        <p:cTn id="15" dur="500"/>
                                        <p:tgtEl>
                                          <p:spTgt spid="31746">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1746">
                                            <p:txEl>
                                              <p:pRg st="3" end="3"/>
                                            </p:txEl>
                                          </p:spTgt>
                                        </p:tgtEl>
                                        <p:attrNameLst>
                                          <p:attrName>style.visibility</p:attrName>
                                        </p:attrNameLst>
                                      </p:cBhvr>
                                      <p:to>
                                        <p:strVal val="visible"/>
                                      </p:to>
                                    </p:set>
                                    <p:animEffect transition="in" filter="dissolve">
                                      <p:cBhvr>
                                        <p:cTn id="20" dur="500"/>
                                        <p:tgtEl>
                                          <p:spTgt spid="31746">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1746">
                                            <p:txEl>
                                              <p:pRg st="4" end="4"/>
                                            </p:txEl>
                                          </p:spTgt>
                                        </p:tgtEl>
                                        <p:attrNameLst>
                                          <p:attrName>style.visibility</p:attrName>
                                        </p:attrNameLst>
                                      </p:cBhvr>
                                      <p:to>
                                        <p:strVal val="visible"/>
                                      </p:to>
                                    </p:set>
                                    <p:animEffect transition="in" filter="dissolve">
                                      <p:cBhvr>
                                        <p:cTn id="23" dur="500"/>
                                        <p:tgtEl>
                                          <p:spTgt spid="31746">
                                            <p:txEl>
                                              <p:pRg st="4" end="4"/>
                                            </p:txEl>
                                          </p:spTgt>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1746">
                                            <p:txEl>
                                              <p:pRg st="5" end="5"/>
                                            </p:txEl>
                                          </p:spTgt>
                                        </p:tgtEl>
                                        <p:attrNameLst>
                                          <p:attrName>style.visibility</p:attrName>
                                        </p:attrNameLst>
                                      </p:cBhvr>
                                      <p:to>
                                        <p:strVal val="visible"/>
                                      </p:to>
                                    </p:set>
                                    <p:animEffect transition="in" filter="dissolve">
                                      <p:cBhvr>
                                        <p:cTn id="26" dur="500"/>
                                        <p:tgtEl>
                                          <p:spTgt spid="31746">
                                            <p:txEl>
                                              <p:pRg st="5" end="5"/>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1746">
                                            <p:txEl>
                                              <p:pRg st="6" end="6"/>
                                            </p:txEl>
                                          </p:spTgt>
                                        </p:tgtEl>
                                        <p:attrNameLst>
                                          <p:attrName>style.visibility</p:attrName>
                                        </p:attrNameLst>
                                      </p:cBhvr>
                                      <p:to>
                                        <p:strVal val="visible"/>
                                      </p:to>
                                    </p:set>
                                    <p:animEffect transition="in" filter="dissolve">
                                      <p:cBhvr>
                                        <p:cTn id="29" dur="500"/>
                                        <p:tgtEl>
                                          <p:spTgt spid="3174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6"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457200" y="455613"/>
            <a:ext cx="8686800" cy="781050"/>
          </a:xfrm>
        </p:spPr>
        <p:txBody>
          <a:bodyPr/>
          <a:lstStyle/>
          <a:p>
            <a:pPr eaLnBrk="1" hangingPunct="1"/>
            <a:r>
              <a:rPr lang="en-US" sz="4000">
                <a:latin typeface="Calibri" charset="0"/>
              </a:rPr>
              <a:t>Types of Wastewater Treatment Plants</a:t>
            </a:r>
          </a:p>
        </p:txBody>
      </p:sp>
      <p:sp>
        <p:nvSpPr>
          <p:cNvPr id="74754" name="Rectangle 3"/>
          <p:cNvSpPr>
            <a:spLocks noGrp="1" noChangeArrowheads="1"/>
          </p:cNvSpPr>
          <p:nvPr>
            <p:ph idx="1"/>
          </p:nvPr>
        </p:nvSpPr>
        <p:spPr>
          <a:xfrm>
            <a:off x="228600" y="4694360"/>
            <a:ext cx="2971800" cy="2129769"/>
          </a:xfrm>
        </p:spPr>
        <p:txBody>
          <a:bodyPr/>
          <a:lstStyle/>
          <a:p>
            <a:pPr marL="0" indent="0" eaLnBrk="1" hangingPunct="1">
              <a:spcAft>
                <a:spcPts val="0"/>
              </a:spcAft>
              <a:buNone/>
            </a:pPr>
            <a:r>
              <a:rPr lang="en-US" sz="1600" b="1" dirty="0">
                <a:latin typeface="Calibri" charset="0"/>
              </a:rPr>
              <a:t>Primary Treatment Removal</a:t>
            </a:r>
          </a:p>
          <a:p>
            <a:pPr marL="174625" indent="-174625" eaLnBrk="1" hangingPunct="1">
              <a:spcAft>
                <a:spcPts val="0"/>
              </a:spcAft>
            </a:pPr>
            <a:r>
              <a:rPr lang="en-US" sz="1600" dirty="0">
                <a:latin typeface="Calibri" charset="0"/>
                <a:ea typeface="Arial" charset="0"/>
                <a:cs typeface="Arial" charset="0"/>
              </a:rPr>
              <a:t>25-50% of the incoming BOD</a:t>
            </a:r>
            <a:r>
              <a:rPr lang="en-US" sz="1600" baseline="-25000" dirty="0">
                <a:latin typeface="Calibri" charset="0"/>
                <a:ea typeface="Arial" charset="0"/>
                <a:cs typeface="Arial" charset="0"/>
              </a:rPr>
              <a:t>5</a:t>
            </a:r>
            <a:r>
              <a:rPr lang="en-US" sz="1600" dirty="0">
                <a:latin typeface="Calibri" charset="0"/>
                <a:ea typeface="Arial" charset="0"/>
                <a:cs typeface="Arial" charset="0"/>
              </a:rPr>
              <a:t> </a:t>
            </a:r>
          </a:p>
          <a:p>
            <a:pPr marL="174625" indent="-174625" eaLnBrk="1" hangingPunct="1">
              <a:spcAft>
                <a:spcPts val="0"/>
              </a:spcAft>
            </a:pPr>
            <a:r>
              <a:rPr lang="en-US" sz="1600" dirty="0">
                <a:latin typeface="Calibri" charset="0"/>
                <a:ea typeface="Arial" charset="0"/>
                <a:cs typeface="Arial" charset="0"/>
              </a:rPr>
              <a:t>50-70% of the TSS </a:t>
            </a:r>
          </a:p>
          <a:p>
            <a:pPr marL="174625" indent="-174625" eaLnBrk="1" hangingPunct="1">
              <a:spcAft>
                <a:spcPts val="0"/>
              </a:spcAft>
            </a:pPr>
            <a:r>
              <a:rPr lang="en-US" sz="1600" dirty="0">
                <a:latin typeface="Calibri" charset="0"/>
                <a:ea typeface="Arial" charset="0"/>
                <a:cs typeface="Arial" charset="0"/>
              </a:rPr>
              <a:t>~65% of the oil and grease</a:t>
            </a:r>
          </a:p>
        </p:txBody>
      </p:sp>
      <p:pic>
        <p:nvPicPr>
          <p:cNvPr id="5" name="Picture 4" descr="A close up of a logo&#10;&#10;Description automatically generated">
            <a:extLst>
              <a:ext uri="{FF2B5EF4-FFF2-40B4-BE49-F238E27FC236}">
                <a16:creationId xmlns:a16="http://schemas.microsoft.com/office/drawing/2014/main" id="{2160ACBF-F058-5443-A7B2-F9B99ABAED7B}"/>
              </a:ext>
            </a:extLst>
          </p:cNvPr>
          <p:cNvPicPr>
            <a:picLocks noChangeAspect="1"/>
          </p:cNvPicPr>
          <p:nvPr/>
        </p:nvPicPr>
        <p:blipFill>
          <a:blip r:embed="rId3"/>
          <a:stretch>
            <a:fillRect/>
          </a:stretch>
        </p:blipFill>
        <p:spPr>
          <a:xfrm>
            <a:off x="1397992" y="1447800"/>
            <a:ext cx="6569243" cy="2971800"/>
          </a:xfrm>
          <a:prstGeom prst="rect">
            <a:avLst/>
          </a:prstGeom>
        </p:spPr>
      </p:pic>
      <p:sp>
        <p:nvSpPr>
          <p:cNvPr id="8" name="Rectangle 3">
            <a:extLst>
              <a:ext uri="{FF2B5EF4-FFF2-40B4-BE49-F238E27FC236}">
                <a16:creationId xmlns:a16="http://schemas.microsoft.com/office/drawing/2014/main" id="{46CEF8C7-6E16-634D-B8F3-006D6F7F4644}"/>
              </a:ext>
            </a:extLst>
          </p:cNvPr>
          <p:cNvSpPr txBox="1">
            <a:spLocks noChangeArrowheads="1"/>
          </p:cNvSpPr>
          <p:nvPr/>
        </p:nvSpPr>
        <p:spPr bwMode="auto">
          <a:xfrm>
            <a:off x="3124200" y="4694360"/>
            <a:ext cx="2971800" cy="2129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0"/>
              </a:spcBef>
              <a:spcAft>
                <a:spcPct val="0"/>
              </a:spcAft>
              <a:buClr>
                <a:srgbClr val="21314D"/>
              </a:buClr>
              <a:buSzPct val="75000"/>
              <a:buFont typeface="Wingdings" charset="0"/>
              <a:buChar char="p"/>
              <a:defRPr sz="2800">
                <a:solidFill>
                  <a:schemeClr val="tx1"/>
                </a:solidFill>
                <a:latin typeface="+mn-lt"/>
                <a:ea typeface="ＭＳ Ｐゴシック" charset="0"/>
                <a:cs typeface="+mn-cs"/>
              </a:defRPr>
            </a:lvl1pPr>
            <a:lvl2pPr marL="742950" indent="-285750" algn="l" rtl="0" eaLnBrk="0" fontAlgn="base" hangingPunct="0">
              <a:spcBef>
                <a:spcPct val="0"/>
              </a:spcBef>
              <a:spcAft>
                <a:spcPct val="0"/>
              </a:spcAft>
              <a:buClr>
                <a:srgbClr val="92A2BD"/>
              </a:buClr>
              <a:buSzPct val="75000"/>
              <a:buFont typeface="Wingdings" charset="0"/>
              <a:buChar char="n"/>
              <a:defRPr sz="2400">
                <a:solidFill>
                  <a:schemeClr val="tx1"/>
                </a:solidFill>
                <a:latin typeface="+mn-lt"/>
                <a:ea typeface="+mn-ea"/>
                <a:cs typeface="+mn-cs"/>
              </a:defRPr>
            </a:lvl2pPr>
            <a:lvl3pPr marL="1143000" indent="-228600" algn="l" rtl="0" eaLnBrk="0" fontAlgn="base" hangingPunct="0">
              <a:spcBef>
                <a:spcPct val="0"/>
              </a:spcBef>
              <a:spcAft>
                <a:spcPct val="0"/>
              </a:spcAft>
              <a:buClr>
                <a:srgbClr val="D2492A"/>
              </a:buClr>
              <a:buSzPct val="65000"/>
              <a:buFont typeface="Wingdings" charset="0"/>
              <a:buChar char="p"/>
              <a:defRPr sz="2200">
                <a:solidFill>
                  <a:schemeClr val="tx1"/>
                </a:solidFill>
                <a:latin typeface="+mn-lt"/>
                <a:ea typeface="+mn-ea"/>
                <a:cs typeface="+mn-cs"/>
              </a:defRPr>
            </a:lvl3pPr>
            <a:lvl4pPr marL="1600200" indent="-228600" algn="l" rtl="0" eaLnBrk="0" fontAlgn="base" hangingPunct="0">
              <a:spcBef>
                <a:spcPct val="0"/>
              </a:spcBef>
              <a:spcAft>
                <a:spcPct val="0"/>
              </a:spcAft>
              <a:buClr>
                <a:srgbClr val="21314D"/>
              </a:buClr>
              <a:buFont typeface="Wingdings" charset="0"/>
              <a:buChar char="§"/>
              <a:defRPr sz="2000">
                <a:solidFill>
                  <a:schemeClr val="tx1"/>
                </a:solidFill>
                <a:latin typeface="+mn-lt"/>
                <a:ea typeface="+mn-ea"/>
                <a:cs typeface="+mn-cs"/>
              </a:defRPr>
            </a:lvl4pPr>
            <a:lvl5pPr marL="2057400" indent="-228600" algn="l" rtl="0" eaLnBrk="0" fontAlgn="base" hangingPunct="0">
              <a:spcBef>
                <a:spcPct val="0"/>
              </a:spcBef>
              <a:spcAft>
                <a:spcPct val="0"/>
              </a:spcAft>
              <a:buClr>
                <a:schemeClr val="tx2"/>
              </a:buClr>
              <a:buSzPct val="80000"/>
              <a:buFont typeface="Wingdings" charset="0"/>
              <a:buChar char="§"/>
              <a:defRPr sz="2000">
                <a:solidFill>
                  <a:schemeClr val="tx1"/>
                </a:solidFill>
                <a:latin typeface="+mn-lt"/>
                <a:ea typeface="+mn-ea"/>
                <a:cs typeface="+mn-cs"/>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9pPr>
          </a:lstStyle>
          <a:p>
            <a:pPr marL="0" indent="0" eaLnBrk="1" hangingPunct="1">
              <a:spcAft>
                <a:spcPts val="0"/>
              </a:spcAft>
              <a:buFont typeface="Wingdings" charset="0"/>
              <a:buNone/>
            </a:pPr>
            <a:r>
              <a:rPr lang="en-US" sz="1600" b="1" kern="0" dirty="0">
                <a:latin typeface="Calibri" charset="0"/>
              </a:rPr>
              <a:t>Secondary Treatment Removal</a:t>
            </a:r>
          </a:p>
          <a:p>
            <a:pPr marL="174625" indent="-174625" eaLnBrk="1" hangingPunct="1">
              <a:spcAft>
                <a:spcPts val="0"/>
              </a:spcAft>
            </a:pPr>
            <a:r>
              <a:rPr lang="en-US" sz="1600" kern="0" dirty="0">
                <a:latin typeface="Calibri" charset="0"/>
                <a:ea typeface="Arial" charset="0"/>
                <a:cs typeface="Arial" charset="0"/>
              </a:rPr>
              <a:t>Further treatment of primary</a:t>
            </a:r>
          </a:p>
          <a:p>
            <a:pPr marL="174625" indent="-174625" eaLnBrk="1" hangingPunct="1">
              <a:spcAft>
                <a:spcPts val="0"/>
              </a:spcAft>
            </a:pPr>
            <a:r>
              <a:rPr lang="en-US" sz="1600" kern="0" dirty="0">
                <a:latin typeface="Calibri" charset="0"/>
                <a:ea typeface="Arial" charset="0"/>
                <a:cs typeface="Arial" charset="0"/>
              </a:rPr>
              <a:t>Removal of biodegradable dissolved and colloidal organic matter</a:t>
            </a:r>
          </a:p>
          <a:p>
            <a:pPr marL="174625" indent="-174625" eaLnBrk="1" hangingPunct="1">
              <a:spcAft>
                <a:spcPts val="0"/>
              </a:spcAft>
            </a:pPr>
            <a:r>
              <a:rPr lang="en-US" sz="1600" kern="0" dirty="0">
                <a:latin typeface="Calibri" charset="0"/>
                <a:ea typeface="Arial" charset="0"/>
                <a:cs typeface="Arial" charset="0"/>
              </a:rPr>
              <a:t>High-rate biological treatment typically remove 85 % of the BOD</a:t>
            </a:r>
            <a:r>
              <a:rPr lang="en-US" sz="1600" kern="0" baseline="-25000" dirty="0">
                <a:latin typeface="Calibri" charset="0"/>
                <a:ea typeface="Arial" charset="0"/>
                <a:cs typeface="Arial" charset="0"/>
              </a:rPr>
              <a:t>5</a:t>
            </a:r>
            <a:r>
              <a:rPr lang="en-US" sz="1600" kern="0" dirty="0">
                <a:latin typeface="Calibri" charset="0"/>
                <a:ea typeface="Arial" charset="0"/>
                <a:cs typeface="Arial" charset="0"/>
              </a:rPr>
              <a:t> and TSS</a:t>
            </a:r>
          </a:p>
          <a:p>
            <a:pPr marL="174625" indent="-174625" eaLnBrk="1" hangingPunct="1">
              <a:spcAft>
                <a:spcPts val="0"/>
              </a:spcAft>
            </a:pPr>
            <a:endParaRPr lang="en-US" sz="1600" kern="0" dirty="0">
              <a:latin typeface="Calibri" charset="0"/>
              <a:ea typeface="Arial" charset="0"/>
              <a:cs typeface="Arial" charset="0"/>
            </a:endParaRPr>
          </a:p>
        </p:txBody>
      </p:sp>
      <p:sp>
        <p:nvSpPr>
          <p:cNvPr id="9" name="Rectangle 3">
            <a:extLst>
              <a:ext uri="{FF2B5EF4-FFF2-40B4-BE49-F238E27FC236}">
                <a16:creationId xmlns:a16="http://schemas.microsoft.com/office/drawing/2014/main" id="{5B7B7B17-3A9E-2346-A2CA-7B9F197C9EE2}"/>
              </a:ext>
            </a:extLst>
          </p:cNvPr>
          <p:cNvSpPr txBox="1">
            <a:spLocks noChangeArrowheads="1"/>
          </p:cNvSpPr>
          <p:nvPr/>
        </p:nvSpPr>
        <p:spPr bwMode="auto">
          <a:xfrm>
            <a:off x="6172200" y="4694360"/>
            <a:ext cx="2971800" cy="2129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0"/>
              </a:spcBef>
              <a:spcAft>
                <a:spcPct val="0"/>
              </a:spcAft>
              <a:buClr>
                <a:srgbClr val="21314D"/>
              </a:buClr>
              <a:buSzPct val="75000"/>
              <a:buFont typeface="Wingdings" charset="0"/>
              <a:buChar char="p"/>
              <a:defRPr sz="2800">
                <a:solidFill>
                  <a:schemeClr val="tx1"/>
                </a:solidFill>
                <a:latin typeface="+mn-lt"/>
                <a:ea typeface="ＭＳ Ｐゴシック" charset="0"/>
                <a:cs typeface="+mn-cs"/>
              </a:defRPr>
            </a:lvl1pPr>
            <a:lvl2pPr marL="742950" indent="-285750" algn="l" rtl="0" eaLnBrk="0" fontAlgn="base" hangingPunct="0">
              <a:spcBef>
                <a:spcPct val="0"/>
              </a:spcBef>
              <a:spcAft>
                <a:spcPct val="0"/>
              </a:spcAft>
              <a:buClr>
                <a:srgbClr val="92A2BD"/>
              </a:buClr>
              <a:buSzPct val="75000"/>
              <a:buFont typeface="Wingdings" charset="0"/>
              <a:buChar char="n"/>
              <a:defRPr sz="2400">
                <a:solidFill>
                  <a:schemeClr val="tx1"/>
                </a:solidFill>
                <a:latin typeface="+mn-lt"/>
                <a:ea typeface="+mn-ea"/>
                <a:cs typeface="+mn-cs"/>
              </a:defRPr>
            </a:lvl2pPr>
            <a:lvl3pPr marL="1143000" indent="-228600" algn="l" rtl="0" eaLnBrk="0" fontAlgn="base" hangingPunct="0">
              <a:spcBef>
                <a:spcPct val="0"/>
              </a:spcBef>
              <a:spcAft>
                <a:spcPct val="0"/>
              </a:spcAft>
              <a:buClr>
                <a:srgbClr val="D2492A"/>
              </a:buClr>
              <a:buSzPct val="65000"/>
              <a:buFont typeface="Wingdings" charset="0"/>
              <a:buChar char="p"/>
              <a:defRPr sz="2200">
                <a:solidFill>
                  <a:schemeClr val="tx1"/>
                </a:solidFill>
                <a:latin typeface="+mn-lt"/>
                <a:ea typeface="+mn-ea"/>
                <a:cs typeface="+mn-cs"/>
              </a:defRPr>
            </a:lvl3pPr>
            <a:lvl4pPr marL="1600200" indent="-228600" algn="l" rtl="0" eaLnBrk="0" fontAlgn="base" hangingPunct="0">
              <a:spcBef>
                <a:spcPct val="0"/>
              </a:spcBef>
              <a:spcAft>
                <a:spcPct val="0"/>
              </a:spcAft>
              <a:buClr>
                <a:srgbClr val="21314D"/>
              </a:buClr>
              <a:buFont typeface="Wingdings" charset="0"/>
              <a:buChar char="§"/>
              <a:defRPr sz="2000">
                <a:solidFill>
                  <a:schemeClr val="tx1"/>
                </a:solidFill>
                <a:latin typeface="+mn-lt"/>
                <a:ea typeface="+mn-ea"/>
                <a:cs typeface="+mn-cs"/>
              </a:defRPr>
            </a:lvl4pPr>
            <a:lvl5pPr marL="2057400" indent="-228600" algn="l" rtl="0" eaLnBrk="0" fontAlgn="base" hangingPunct="0">
              <a:spcBef>
                <a:spcPct val="0"/>
              </a:spcBef>
              <a:spcAft>
                <a:spcPct val="0"/>
              </a:spcAft>
              <a:buClr>
                <a:schemeClr val="tx2"/>
              </a:buClr>
              <a:buSzPct val="80000"/>
              <a:buFont typeface="Wingdings" charset="0"/>
              <a:buChar char="§"/>
              <a:defRPr sz="2000">
                <a:solidFill>
                  <a:schemeClr val="tx1"/>
                </a:solidFill>
                <a:latin typeface="+mn-lt"/>
                <a:ea typeface="+mn-ea"/>
                <a:cs typeface="+mn-cs"/>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9pPr>
          </a:lstStyle>
          <a:p>
            <a:pPr marL="0" indent="0" eaLnBrk="1" hangingPunct="1">
              <a:spcAft>
                <a:spcPts val="0"/>
              </a:spcAft>
              <a:buFont typeface="Wingdings" charset="0"/>
              <a:buNone/>
            </a:pPr>
            <a:r>
              <a:rPr lang="en-US" sz="1600" b="1" kern="0" dirty="0">
                <a:latin typeface="Calibri" charset="0"/>
              </a:rPr>
              <a:t>Tertiary Treatment Removal</a:t>
            </a:r>
          </a:p>
          <a:p>
            <a:pPr marL="174625" indent="-174625" eaLnBrk="1" hangingPunct="1">
              <a:spcAft>
                <a:spcPts val="0"/>
              </a:spcAft>
            </a:pPr>
            <a:r>
              <a:rPr lang="en-US" sz="1600" kern="0" dirty="0">
                <a:latin typeface="Calibri" charset="0"/>
                <a:ea typeface="Arial" charset="0"/>
                <a:cs typeface="Arial" charset="0"/>
              </a:rPr>
              <a:t>Specific constituents that cannot be removed by secondary treatment</a:t>
            </a:r>
          </a:p>
          <a:p>
            <a:pPr marL="174625" indent="-174625" eaLnBrk="1" hangingPunct="1">
              <a:spcAft>
                <a:spcPts val="0"/>
              </a:spcAft>
            </a:pPr>
            <a:r>
              <a:rPr lang="en-US" sz="1600" kern="0" dirty="0">
                <a:latin typeface="Calibri" charset="0"/>
                <a:ea typeface="Arial" charset="0"/>
                <a:cs typeface="Arial" charset="0"/>
              </a:rPr>
              <a:t>Individual processes necessary to remove N, P, TSS, refractory organics, heavy metals, and dissolved solids</a:t>
            </a:r>
          </a:p>
          <a:p>
            <a:pPr marL="174625" indent="-174625" eaLnBrk="1" hangingPunct="1">
              <a:spcAft>
                <a:spcPts val="0"/>
              </a:spcAft>
            </a:pPr>
            <a:endParaRPr lang="en-US" sz="1600" kern="0" dirty="0">
              <a:latin typeface="Calibri" charset="0"/>
              <a:ea typeface="Arial" charset="0"/>
              <a:cs typeface="Arial" charset="0"/>
            </a:endParaRPr>
          </a:p>
        </p:txBody>
      </p:sp>
      <p:sp>
        <p:nvSpPr>
          <p:cNvPr id="2" name="Rectangle 1">
            <a:extLst>
              <a:ext uri="{FF2B5EF4-FFF2-40B4-BE49-F238E27FC236}">
                <a16:creationId xmlns:a16="http://schemas.microsoft.com/office/drawing/2014/main" id="{89E6254B-02ED-3C41-915B-32D0967620B0}"/>
              </a:ext>
            </a:extLst>
          </p:cNvPr>
          <p:cNvSpPr/>
          <p:nvPr/>
        </p:nvSpPr>
        <p:spPr>
          <a:xfrm>
            <a:off x="7090935" y="4118904"/>
            <a:ext cx="1752600" cy="276999"/>
          </a:xfrm>
          <a:prstGeom prst="rect">
            <a:avLst/>
          </a:prstGeom>
        </p:spPr>
        <p:txBody>
          <a:bodyPr wrap="square">
            <a:spAutoFit/>
          </a:bodyPr>
          <a:lstStyle/>
          <a:p>
            <a:r>
              <a:rPr lang="en-US" sz="600" dirty="0">
                <a:hlinkClick r:id="rId4"/>
              </a:rPr>
              <a:t>https://www.yakimawa.gov/services/wastewater-treatment-plant/operations-maintenance/</a:t>
            </a:r>
            <a:r>
              <a:rPr lang="en-US" sz="600" dirty="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a:xfrm>
            <a:off x="457200" y="455613"/>
            <a:ext cx="8686800" cy="781050"/>
          </a:xfrm>
        </p:spPr>
        <p:txBody>
          <a:bodyPr/>
          <a:lstStyle/>
          <a:p>
            <a:pPr eaLnBrk="1" hangingPunct="1"/>
            <a:r>
              <a:rPr lang="en-US" sz="4000">
                <a:latin typeface="Calibri" charset="0"/>
              </a:rPr>
              <a:t>Types of Wastewater Treatment Plants</a:t>
            </a:r>
          </a:p>
        </p:txBody>
      </p:sp>
      <p:sp>
        <p:nvSpPr>
          <p:cNvPr id="74754" name="Rectangle 3"/>
          <p:cNvSpPr>
            <a:spLocks noGrp="1" noChangeArrowheads="1"/>
          </p:cNvSpPr>
          <p:nvPr>
            <p:ph idx="1"/>
          </p:nvPr>
        </p:nvSpPr>
        <p:spPr/>
        <p:txBody>
          <a:bodyPr/>
          <a:lstStyle/>
          <a:p>
            <a:pPr eaLnBrk="1" hangingPunct="1">
              <a:spcAft>
                <a:spcPts val="2400"/>
              </a:spcAft>
            </a:pPr>
            <a:r>
              <a:rPr lang="en-US">
                <a:latin typeface="Calibri" charset="0"/>
              </a:rPr>
              <a:t>Primary Treatment</a:t>
            </a:r>
          </a:p>
          <a:p>
            <a:pPr lvl="1" eaLnBrk="1" hangingPunct="1">
              <a:spcAft>
                <a:spcPts val="2400"/>
              </a:spcAft>
            </a:pPr>
            <a:r>
              <a:rPr lang="en-US">
                <a:latin typeface="Calibri" charset="0"/>
                <a:ea typeface="Arial" charset="0"/>
                <a:cs typeface="Arial" charset="0"/>
              </a:rPr>
              <a:t>Removal of settleable organic and inorganic solids by sedimentation, and the removal of materials that will float (scum) by skimming</a:t>
            </a:r>
          </a:p>
          <a:p>
            <a:pPr lvl="1" eaLnBrk="1" hangingPunct="1">
              <a:spcAft>
                <a:spcPts val="2400"/>
              </a:spcAft>
            </a:pPr>
            <a:r>
              <a:rPr lang="en-US">
                <a:latin typeface="Calibri" charset="0"/>
                <a:ea typeface="Arial" charset="0"/>
                <a:cs typeface="Arial" charset="0"/>
              </a:rPr>
              <a:t>25 to 50% of the incoming biochemical oxygen demand (BOD</a:t>
            </a:r>
            <a:r>
              <a:rPr lang="en-US" baseline="-25000">
                <a:latin typeface="Calibri" charset="0"/>
                <a:ea typeface="Arial" charset="0"/>
                <a:cs typeface="Arial" charset="0"/>
              </a:rPr>
              <a:t>5</a:t>
            </a:r>
            <a:r>
              <a:rPr lang="en-US">
                <a:latin typeface="Calibri" charset="0"/>
                <a:ea typeface="Arial" charset="0"/>
                <a:cs typeface="Arial" charset="0"/>
              </a:rPr>
              <a:t>), 50 to 70% of the total suspended solids (SS), and ~65% of the oil and grease are removed during primary treatment </a:t>
            </a:r>
          </a:p>
        </p:txBody>
      </p:sp>
    </p:spTree>
    <p:extLst>
      <p:ext uri="{BB962C8B-B14F-4D97-AF65-F5344CB8AC3E}">
        <p14:creationId xmlns:p14="http://schemas.microsoft.com/office/powerpoint/2010/main" val="3796075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a:xfrm>
            <a:off x="457200" y="455613"/>
            <a:ext cx="8686800" cy="781050"/>
          </a:xfrm>
        </p:spPr>
        <p:txBody>
          <a:bodyPr/>
          <a:lstStyle/>
          <a:p>
            <a:pPr eaLnBrk="1" hangingPunct="1"/>
            <a:r>
              <a:rPr lang="en-US" sz="4000">
                <a:latin typeface="Calibri" charset="0"/>
              </a:rPr>
              <a:t>Types of Wastewater Treatment Plants</a:t>
            </a:r>
          </a:p>
        </p:txBody>
      </p:sp>
      <p:sp>
        <p:nvSpPr>
          <p:cNvPr id="76802" name="Rectangle 3"/>
          <p:cNvSpPr>
            <a:spLocks noGrp="1" noChangeArrowheads="1"/>
          </p:cNvSpPr>
          <p:nvPr>
            <p:ph idx="1"/>
          </p:nvPr>
        </p:nvSpPr>
        <p:spPr/>
        <p:txBody>
          <a:bodyPr/>
          <a:lstStyle/>
          <a:p>
            <a:pPr eaLnBrk="1" hangingPunct="1"/>
            <a:r>
              <a:rPr lang="en-US" dirty="0">
                <a:latin typeface="Calibri" charset="0"/>
              </a:rPr>
              <a:t>Secondary Treatment</a:t>
            </a:r>
          </a:p>
          <a:p>
            <a:pPr lvl="1" eaLnBrk="1" hangingPunct="1"/>
            <a:r>
              <a:rPr lang="en-US" dirty="0">
                <a:latin typeface="Calibri" charset="0"/>
                <a:ea typeface="Arial" charset="0"/>
                <a:cs typeface="Arial" charset="0"/>
              </a:rPr>
              <a:t>Further treatment of the effluent from primary treatment</a:t>
            </a:r>
          </a:p>
          <a:p>
            <a:pPr lvl="1" eaLnBrk="1" hangingPunct="1"/>
            <a:r>
              <a:rPr lang="en-US" dirty="0">
                <a:latin typeface="Calibri" charset="0"/>
                <a:ea typeface="Arial" charset="0"/>
                <a:cs typeface="Arial" charset="0"/>
              </a:rPr>
              <a:t>Removal of biodegradable dissolved and colloidal organic matter using aerobic biological treatment processes</a:t>
            </a:r>
          </a:p>
          <a:p>
            <a:pPr lvl="1" eaLnBrk="1" hangingPunct="1"/>
            <a:r>
              <a:rPr lang="en-US" dirty="0">
                <a:latin typeface="Calibri" charset="0"/>
                <a:ea typeface="Arial" charset="0"/>
                <a:cs typeface="Arial" charset="0"/>
              </a:rPr>
              <a:t>Treatment is performed in the presence of oxygen by aerobic microorganisms that metabolize organic matter in the wastewater </a:t>
            </a:r>
            <a:r>
              <a:rPr lang="en-US" dirty="0">
                <a:latin typeface="Calibri" charset="0"/>
                <a:ea typeface="Arial" charset="0"/>
                <a:cs typeface="Arial" charset="0"/>
                <a:sym typeface="Wingdings" charset="0"/>
              </a:rPr>
              <a:t></a:t>
            </a:r>
            <a:r>
              <a:rPr lang="en-US" dirty="0">
                <a:latin typeface="Calibri" charset="0"/>
                <a:ea typeface="Arial" charset="0"/>
                <a:cs typeface="Arial" charset="0"/>
              </a:rPr>
              <a:t> producing more microorganisms and inorganic end-products (CO</a:t>
            </a:r>
            <a:r>
              <a:rPr lang="en-US" baseline="-25000" dirty="0">
                <a:latin typeface="Calibri" charset="0"/>
                <a:ea typeface="Arial" charset="0"/>
                <a:cs typeface="Arial" charset="0"/>
              </a:rPr>
              <a:t>2</a:t>
            </a:r>
            <a:r>
              <a:rPr lang="en-US" dirty="0">
                <a:latin typeface="Calibri" charset="0"/>
                <a:ea typeface="Arial" charset="0"/>
                <a:cs typeface="Arial" charset="0"/>
              </a:rPr>
              <a:t>, NH</a:t>
            </a:r>
            <a:r>
              <a:rPr lang="en-US" baseline="-25000" dirty="0">
                <a:latin typeface="Calibri" charset="0"/>
                <a:ea typeface="Arial" charset="0"/>
                <a:cs typeface="Arial" charset="0"/>
              </a:rPr>
              <a:t>3</a:t>
            </a:r>
            <a:r>
              <a:rPr lang="en-US" dirty="0">
                <a:latin typeface="Calibri" charset="0"/>
                <a:ea typeface="Arial" charset="0"/>
                <a:cs typeface="Arial" charset="0"/>
              </a:rPr>
              <a:t>, and H</a:t>
            </a:r>
            <a:r>
              <a:rPr lang="en-US" baseline="-25000" dirty="0">
                <a:latin typeface="Calibri" charset="0"/>
                <a:ea typeface="Arial" charset="0"/>
                <a:cs typeface="Arial" charset="0"/>
              </a:rPr>
              <a:t>2</a:t>
            </a:r>
            <a:r>
              <a:rPr lang="en-US" dirty="0">
                <a:latin typeface="Calibri" charset="0"/>
                <a:ea typeface="Arial" charset="0"/>
                <a:cs typeface="Arial" charset="0"/>
              </a:rPr>
              <a:t>O)</a:t>
            </a:r>
          </a:p>
          <a:p>
            <a:pPr lvl="1" eaLnBrk="1" hangingPunct="1"/>
            <a:r>
              <a:rPr lang="en-US" dirty="0">
                <a:latin typeface="Calibri" charset="0"/>
                <a:ea typeface="Arial" charset="0"/>
                <a:cs typeface="Arial" charset="0"/>
              </a:rPr>
              <a:t>Activated sludge processes, trickling filters or biofilters, oxidation ditches, and rotating biological contactors (RBC)</a:t>
            </a:r>
          </a:p>
          <a:p>
            <a:pPr lvl="1" eaLnBrk="1" hangingPunct="1"/>
            <a:r>
              <a:rPr lang="en-US" dirty="0">
                <a:latin typeface="Calibri" charset="0"/>
                <a:ea typeface="Arial" charset="0"/>
                <a:cs typeface="Arial" charset="0"/>
              </a:rPr>
              <a:t>High-rate biological treatment processes, in combination with primary sedimentation, typically remove 85 % of the BOD</a:t>
            </a:r>
            <a:r>
              <a:rPr lang="en-US" baseline="-25000" dirty="0">
                <a:latin typeface="Calibri" charset="0"/>
                <a:ea typeface="Arial" charset="0"/>
                <a:cs typeface="Arial" charset="0"/>
              </a:rPr>
              <a:t>5</a:t>
            </a:r>
            <a:r>
              <a:rPr lang="en-US" dirty="0">
                <a:latin typeface="Calibri" charset="0"/>
                <a:ea typeface="Arial" charset="0"/>
                <a:cs typeface="Arial" charset="0"/>
              </a:rPr>
              <a:t> and SS originally present in the raw WW and some of the heavy metals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6802">
                                            <p:txEl>
                                              <p:pRg st="1" end="1"/>
                                            </p:txEl>
                                          </p:spTgt>
                                        </p:tgtEl>
                                        <p:attrNameLst>
                                          <p:attrName>style.visibility</p:attrName>
                                        </p:attrNameLst>
                                      </p:cBhvr>
                                      <p:to>
                                        <p:strVal val="visible"/>
                                      </p:to>
                                    </p:set>
                                    <p:animEffect transition="in" filter="dissolve">
                                      <p:cBhvr>
                                        <p:cTn id="7" dur="500"/>
                                        <p:tgtEl>
                                          <p:spTgt spid="7680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6802">
                                            <p:txEl>
                                              <p:pRg st="2" end="2"/>
                                            </p:txEl>
                                          </p:spTgt>
                                        </p:tgtEl>
                                        <p:attrNameLst>
                                          <p:attrName>style.visibility</p:attrName>
                                        </p:attrNameLst>
                                      </p:cBhvr>
                                      <p:to>
                                        <p:strVal val="visible"/>
                                      </p:to>
                                    </p:set>
                                    <p:animEffect transition="in" filter="dissolve">
                                      <p:cBhvr>
                                        <p:cTn id="12" dur="500"/>
                                        <p:tgtEl>
                                          <p:spTgt spid="7680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6802">
                                            <p:txEl>
                                              <p:pRg st="3" end="3"/>
                                            </p:txEl>
                                          </p:spTgt>
                                        </p:tgtEl>
                                        <p:attrNameLst>
                                          <p:attrName>style.visibility</p:attrName>
                                        </p:attrNameLst>
                                      </p:cBhvr>
                                      <p:to>
                                        <p:strVal val="visible"/>
                                      </p:to>
                                    </p:set>
                                    <p:animEffect transition="in" filter="dissolve">
                                      <p:cBhvr>
                                        <p:cTn id="17" dur="500"/>
                                        <p:tgtEl>
                                          <p:spTgt spid="7680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76802">
                                            <p:txEl>
                                              <p:pRg st="4" end="4"/>
                                            </p:txEl>
                                          </p:spTgt>
                                        </p:tgtEl>
                                        <p:attrNameLst>
                                          <p:attrName>style.visibility</p:attrName>
                                        </p:attrNameLst>
                                      </p:cBhvr>
                                      <p:to>
                                        <p:strVal val="visible"/>
                                      </p:to>
                                    </p:set>
                                    <p:animEffect transition="in" filter="dissolve">
                                      <p:cBhvr>
                                        <p:cTn id="22" dur="500"/>
                                        <p:tgtEl>
                                          <p:spTgt spid="7680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76802">
                                            <p:txEl>
                                              <p:pRg st="5" end="5"/>
                                            </p:txEl>
                                          </p:spTgt>
                                        </p:tgtEl>
                                        <p:attrNameLst>
                                          <p:attrName>style.visibility</p:attrName>
                                        </p:attrNameLst>
                                      </p:cBhvr>
                                      <p:to>
                                        <p:strVal val="visible"/>
                                      </p:to>
                                    </p:set>
                                    <p:animEffect transition="in" filter="dissolve">
                                      <p:cBhvr>
                                        <p:cTn id="27" dur="500"/>
                                        <p:tgtEl>
                                          <p:spTgt spid="7680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2" grpId="0" build="p"/>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a:xfrm>
            <a:off x="457200" y="455613"/>
            <a:ext cx="8686800" cy="781050"/>
          </a:xfrm>
        </p:spPr>
        <p:txBody>
          <a:bodyPr/>
          <a:lstStyle/>
          <a:p>
            <a:pPr eaLnBrk="1" hangingPunct="1"/>
            <a:r>
              <a:rPr lang="en-US" sz="4000">
                <a:latin typeface="Calibri" charset="0"/>
              </a:rPr>
              <a:t>Types of Wastewater Treatment Plants</a:t>
            </a:r>
          </a:p>
        </p:txBody>
      </p:sp>
      <p:sp>
        <p:nvSpPr>
          <p:cNvPr id="78850" name="Rectangle 3"/>
          <p:cNvSpPr>
            <a:spLocks noGrp="1" noChangeArrowheads="1"/>
          </p:cNvSpPr>
          <p:nvPr>
            <p:ph idx="1"/>
          </p:nvPr>
        </p:nvSpPr>
        <p:spPr/>
        <p:txBody>
          <a:bodyPr/>
          <a:lstStyle/>
          <a:p>
            <a:pPr eaLnBrk="1" hangingPunct="1">
              <a:spcAft>
                <a:spcPts val="1200"/>
              </a:spcAft>
            </a:pPr>
            <a:r>
              <a:rPr lang="en-US" dirty="0">
                <a:latin typeface="Calibri" charset="0"/>
              </a:rPr>
              <a:t>Tertiary / Advanced Treatment</a:t>
            </a:r>
          </a:p>
          <a:p>
            <a:pPr lvl="1" eaLnBrk="1" hangingPunct="1">
              <a:spcAft>
                <a:spcPts val="1200"/>
              </a:spcAft>
            </a:pPr>
            <a:r>
              <a:rPr lang="en-US" dirty="0">
                <a:latin typeface="Calibri" charset="0"/>
                <a:ea typeface="Arial" charset="0"/>
                <a:cs typeface="Arial" charset="0"/>
              </a:rPr>
              <a:t>Employed when specific wastewater constituents that cannot be removed by secondary treatment must be removed</a:t>
            </a:r>
          </a:p>
          <a:p>
            <a:pPr lvl="1" eaLnBrk="1" hangingPunct="1">
              <a:spcAft>
                <a:spcPts val="1200"/>
              </a:spcAft>
            </a:pPr>
            <a:r>
              <a:rPr lang="en-US" dirty="0">
                <a:latin typeface="Calibri" charset="0"/>
                <a:ea typeface="Arial" charset="0"/>
                <a:cs typeface="Arial" charset="0"/>
              </a:rPr>
              <a:t>Individual treatment processes are necessary to remove nitrogen, phosphorus, additional suspended solids, refractory organics, heavy metals, and dissolved solids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sz="4200">
                <a:latin typeface="Calibri" charset="0"/>
              </a:rPr>
              <a:t>Contaminant Removal Effectiveness</a:t>
            </a:r>
          </a:p>
        </p:txBody>
      </p:sp>
      <p:graphicFrame>
        <p:nvGraphicFramePr>
          <p:cNvPr id="2" name="Table 1"/>
          <p:cNvGraphicFramePr>
            <a:graphicFrameLocks noGrp="1"/>
          </p:cNvGraphicFramePr>
          <p:nvPr/>
        </p:nvGraphicFramePr>
        <p:xfrm>
          <a:off x="381000" y="1600200"/>
          <a:ext cx="8686800" cy="3546472"/>
        </p:xfrm>
        <a:graphic>
          <a:graphicData uri="http://schemas.openxmlformats.org/drawingml/2006/table">
            <a:tbl>
              <a:tblPr firstRow="1" bandRow="1">
                <a:tableStyleId>{5C22544A-7EE6-4342-B048-85BDC9FD1C3A}</a:tableStyleId>
              </a:tblPr>
              <a:tblGrid>
                <a:gridCol w="2171700">
                  <a:extLst>
                    <a:ext uri="{9D8B030D-6E8A-4147-A177-3AD203B41FA5}">
                      <a16:colId xmlns:a16="http://schemas.microsoft.com/office/drawing/2014/main" val="20000"/>
                    </a:ext>
                  </a:extLst>
                </a:gridCol>
                <a:gridCol w="1303020">
                  <a:extLst>
                    <a:ext uri="{9D8B030D-6E8A-4147-A177-3AD203B41FA5}">
                      <a16:colId xmlns:a16="http://schemas.microsoft.com/office/drawing/2014/main" val="20001"/>
                    </a:ext>
                  </a:extLst>
                </a:gridCol>
                <a:gridCol w="1303020">
                  <a:extLst>
                    <a:ext uri="{9D8B030D-6E8A-4147-A177-3AD203B41FA5}">
                      <a16:colId xmlns:a16="http://schemas.microsoft.com/office/drawing/2014/main" val="20002"/>
                    </a:ext>
                  </a:extLst>
                </a:gridCol>
                <a:gridCol w="1303020">
                  <a:extLst>
                    <a:ext uri="{9D8B030D-6E8A-4147-A177-3AD203B41FA5}">
                      <a16:colId xmlns:a16="http://schemas.microsoft.com/office/drawing/2014/main" val="20003"/>
                    </a:ext>
                  </a:extLst>
                </a:gridCol>
                <a:gridCol w="1303020">
                  <a:extLst>
                    <a:ext uri="{9D8B030D-6E8A-4147-A177-3AD203B41FA5}">
                      <a16:colId xmlns:a16="http://schemas.microsoft.com/office/drawing/2014/main" val="20004"/>
                    </a:ext>
                  </a:extLst>
                </a:gridCol>
                <a:gridCol w="1303020">
                  <a:extLst>
                    <a:ext uri="{9D8B030D-6E8A-4147-A177-3AD203B41FA5}">
                      <a16:colId xmlns:a16="http://schemas.microsoft.com/office/drawing/2014/main" val="20005"/>
                    </a:ext>
                  </a:extLst>
                </a:gridCol>
              </a:tblGrid>
              <a:tr h="579224">
                <a:tc>
                  <a:txBody>
                    <a:bodyPr/>
                    <a:lstStyle/>
                    <a:p>
                      <a:r>
                        <a:rPr lang="en-US" sz="1600" dirty="0"/>
                        <a:t>Process</a:t>
                      </a:r>
                    </a:p>
                  </a:txBody>
                  <a:tcPr marT="45728" marB="45728"/>
                </a:tc>
                <a:tc>
                  <a:txBody>
                    <a:bodyPr/>
                    <a:lstStyle/>
                    <a:p>
                      <a:r>
                        <a:rPr lang="en-US" sz="1600" dirty="0"/>
                        <a:t>Suspended </a:t>
                      </a:r>
                      <a:br>
                        <a:rPr lang="en-US" sz="1600" dirty="0"/>
                      </a:br>
                      <a:r>
                        <a:rPr lang="en-US" sz="1600" dirty="0"/>
                        <a:t>solids</a:t>
                      </a:r>
                    </a:p>
                  </a:txBody>
                  <a:tcPr marT="45728" marB="45728"/>
                </a:tc>
                <a:tc>
                  <a:txBody>
                    <a:bodyPr/>
                    <a:lstStyle/>
                    <a:p>
                      <a:r>
                        <a:rPr lang="en-US" sz="1600" dirty="0"/>
                        <a:t>Dissolved organics</a:t>
                      </a:r>
                    </a:p>
                  </a:txBody>
                  <a:tcPr marT="45728" marB="45728"/>
                </a:tc>
                <a:tc>
                  <a:txBody>
                    <a:bodyPr/>
                    <a:lstStyle/>
                    <a:p>
                      <a:r>
                        <a:rPr lang="en-US" sz="1600" dirty="0"/>
                        <a:t>Dissolved inorganics</a:t>
                      </a:r>
                    </a:p>
                  </a:txBody>
                  <a:tcPr marT="45728" marB="45728"/>
                </a:tc>
                <a:tc>
                  <a:txBody>
                    <a:bodyPr/>
                    <a:lstStyle/>
                    <a:p>
                      <a:r>
                        <a:rPr lang="en-US" sz="1600" dirty="0"/>
                        <a:t>Micro-organisms</a:t>
                      </a:r>
                    </a:p>
                  </a:txBody>
                  <a:tcPr marT="45728" marB="45728"/>
                </a:tc>
                <a:tc>
                  <a:txBody>
                    <a:bodyPr/>
                    <a:lstStyle/>
                    <a:p>
                      <a:r>
                        <a:rPr lang="en-US" sz="1600" dirty="0"/>
                        <a:t>Dissolved gases</a:t>
                      </a:r>
                    </a:p>
                  </a:txBody>
                  <a:tcPr marT="45728" marB="45728"/>
                </a:tc>
                <a:extLst>
                  <a:ext uri="{0D108BD9-81ED-4DB2-BD59-A6C34878D82A}">
                    <a16:rowId xmlns:a16="http://schemas.microsoft.com/office/drawing/2014/main" val="10000"/>
                  </a:ext>
                </a:extLst>
              </a:tr>
              <a:tr h="370906">
                <a:tc gridSpan="6">
                  <a:txBody>
                    <a:bodyPr/>
                    <a:lstStyle/>
                    <a:p>
                      <a:r>
                        <a:rPr lang="en-US" sz="1800" b="1" dirty="0"/>
                        <a:t>Biological Processes</a:t>
                      </a:r>
                    </a:p>
                  </a:txBody>
                  <a:tcPr marT="45728" marB="45728">
                    <a:solidFill>
                      <a:srgbClr val="C3AFCC"/>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extLst>
                  <a:ext uri="{0D108BD9-81ED-4DB2-BD59-A6C34878D82A}">
                    <a16:rowId xmlns:a16="http://schemas.microsoft.com/office/drawing/2014/main" val="10001"/>
                  </a:ext>
                </a:extLst>
              </a:tr>
              <a:tr h="370906">
                <a:tc>
                  <a:txBody>
                    <a:bodyPr/>
                    <a:lstStyle/>
                    <a:p>
                      <a:r>
                        <a:rPr lang="en-US" sz="1600" i="1" dirty="0"/>
                        <a:t>Activated sludge</a:t>
                      </a:r>
                    </a:p>
                  </a:txBody>
                  <a:tcPr marT="45728" marB="45728"/>
                </a:tc>
                <a:tc>
                  <a:txBody>
                    <a:bodyPr/>
                    <a:lstStyle/>
                    <a:p>
                      <a:pPr algn="ctr"/>
                      <a:r>
                        <a:rPr lang="en-US" sz="1600" b="1" dirty="0"/>
                        <a:t>X</a:t>
                      </a:r>
                    </a:p>
                  </a:txBody>
                  <a:tcPr marT="45728" marB="45728"/>
                </a:tc>
                <a:tc>
                  <a:txBody>
                    <a:bodyPr/>
                    <a:lstStyle/>
                    <a:p>
                      <a:pPr algn="ctr"/>
                      <a:r>
                        <a:rPr lang="en-US" sz="1600" b="1" dirty="0"/>
                        <a:t>X</a:t>
                      </a:r>
                    </a:p>
                  </a:txBody>
                  <a:tcPr marT="45728" marB="45728"/>
                </a:tc>
                <a:tc>
                  <a:txBody>
                    <a:bodyPr/>
                    <a:lstStyle/>
                    <a:p>
                      <a:pPr algn="ctr"/>
                      <a:r>
                        <a:rPr lang="en-US" sz="1600" b="1" dirty="0"/>
                        <a:t>--</a:t>
                      </a:r>
                    </a:p>
                  </a:txBody>
                  <a:tcPr marT="45728" marB="45728"/>
                </a:tc>
                <a:tc>
                  <a:txBody>
                    <a:bodyPr/>
                    <a:lstStyle/>
                    <a:p>
                      <a:pPr algn="ctr"/>
                      <a:r>
                        <a:rPr lang="en-US" sz="1600" b="1" dirty="0"/>
                        <a:t>X</a:t>
                      </a:r>
                    </a:p>
                  </a:txBody>
                  <a:tcPr marT="45728" marB="45728"/>
                </a:tc>
                <a:tc>
                  <a:txBody>
                    <a:bodyPr/>
                    <a:lstStyle/>
                    <a:p>
                      <a:pPr algn="ctr"/>
                      <a:r>
                        <a:rPr lang="en-US" sz="1600" b="1" dirty="0"/>
                        <a:t>--</a:t>
                      </a:r>
                    </a:p>
                  </a:txBody>
                  <a:tcPr marT="45728" marB="45728"/>
                </a:tc>
                <a:extLst>
                  <a:ext uri="{0D108BD9-81ED-4DB2-BD59-A6C34878D82A}">
                    <a16:rowId xmlns:a16="http://schemas.microsoft.com/office/drawing/2014/main" val="10002"/>
                  </a:ext>
                </a:extLst>
              </a:tr>
              <a:tr h="370906">
                <a:tc>
                  <a:txBody>
                    <a:bodyPr/>
                    <a:lstStyle/>
                    <a:p>
                      <a:r>
                        <a:rPr lang="en-US" sz="1600" i="1" dirty="0"/>
                        <a:t>Anaerobic digester</a:t>
                      </a:r>
                    </a:p>
                  </a:txBody>
                  <a:tcPr marT="45728" marB="45728"/>
                </a:tc>
                <a:tc>
                  <a:txBody>
                    <a:bodyPr/>
                    <a:lstStyle/>
                    <a:p>
                      <a:pPr algn="ctr"/>
                      <a:r>
                        <a:rPr lang="en-US" sz="1600" b="1" dirty="0"/>
                        <a:t>X</a:t>
                      </a:r>
                    </a:p>
                  </a:txBody>
                  <a:tcPr marT="45728" marB="45728"/>
                </a:tc>
                <a:tc>
                  <a:txBody>
                    <a:bodyPr/>
                    <a:lstStyle/>
                    <a:p>
                      <a:pPr algn="ctr"/>
                      <a:r>
                        <a:rPr lang="en-US" sz="1600" b="1" dirty="0"/>
                        <a:t>X</a:t>
                      </a:r>
                    </a:p>
                  </a:txBody>
                  <a:tcPr marT="45728" marB="45728"/>
                </a:tc>
                <a:tc>
                  <a:txBody>
                    <a:bodyPr/>
                    <a:lstStyle/>
                    <a:p>
                      <a:pPr algn="ctr"/>
                      <a:r>
                        <a:rPr lang="en-US" sz="1600" b="1" dirty="0"/>
                        <a:t>--</a:t>
                      </a:r>
                    </a:p>
                  </a:txBody>
                  <a:tcPr marT="45728" marB="45728"/>
                </a:tc>
                <a:tc>
                  <a:txBody>
                    <a:bodyPr/>
                    <a:lstStyle/>
                    <a:p>
                      <a:pPr algn="ctr"/>
                      <a:r>
                        <a:rPr lang="en-US" sz="1600" b="1" dirty="0"/>
                        <a:t>--</a:t>
                      </a:r>
                    </a:p>
                  </a:txBody>
                  <a:tcPr marT="45728" marB="45728"/>
                </a:tc>
                <a:tc>
                  <a:txBody>
                    <a:bodyPr/>
                    <a:lstStyle/>
                    <a:p>
                      <a:pPr algn="ctr"/>
                      <a:r>
                        <a:rPr lang="en-US" sz="1600" b="1" dirty="0"/>
                        <a:t>--</a:t>
                      </a:r>
                    </a:p>
                  </a:txBody>
                  <a:tcPr marT="45728" marB="45728"/>
                </a:tc>
                <a:extLst>
                  <a:ext uri="{0D108BD9-81ED-4DB2-BD59-A6C34878D82A}">
                    <a16:rowId xmlns:a16="http://schemas.microsoft.com/office/drawing/2014/main" val="10003"/>
                  </a:ext>
                </a:extLst>
              </a:tr>
              <a:tr h="370906">
                <a:tc>
                  <a:txBody>
                    <a:bodyPr/>
                    <a:lstStyle/>
                    <a:p>
                      <a:r>
                        <a:rPr lang="en-US" sz="1600" i="1" dirty="0"/>
                        <a:t>Bio-filters</a:t>
                      </a:r>
                    </a:p>
                  </a:txBody>
                  <a:tcPr marT="45728" marB="45728"/>
                </a:tc>
                <a:tc>
                  <a:txBody>
                    <a:bodyPr/>
                    <a:lstStyle/>
                    <a:p>
                      <a:pPr algn="ctr"/>
                      <a:r>
                        <a:rPr lang="en-US" sz="1600" b="1" dirty="0"/>
                        <a:t>--</a:t>
                      </a:r>
                    </a:p>
                  </a:txBody>
                  <a:tcPr marT="45728" marB="45728"/>
                </a:tc>
                <a:tc>
                  <a:txBody>
                    <a:bodyPr/>
                    <a:lstStyle/>
                    <a:p>
                      <a:pPr algn="ctr"/>
                      <a:r>
                        <a:rPr lang="en-US" sz="1600" b="1" dirty="0"/>
                        <a:t>X</a:t>
                      </a:r>
                    </a:p>
                  </a:txBody>
                  <a:tcPr marT="45728" marB="45728"/>
                </a:tc>
                <a:tc>
                  <a:txBody>
                    <a:bodyPr/>
                    <a:lstStyle/>
                    <a:p>
                      <a:pPr algn="ctr"/>
                      <a:r>
                        <a:rPr lang="en-US" sz="1600" b="1" dirty="0"/>
                        <a:t>--</a:t>
                      </a:r>
                    </a:p>
                  </a:txBody>
                  <a:tcPr marT="45728" marB="45728"/>
                </a:tc>
                <a:tc>
                  <a:txBody>
                    <a:bodyPr/>
                    <a:lstStyle/>
                    <a:p>
                      <a:pPr algn="ctr"/>
                      <a:r>
                        <a:rPr lang="en-US" sz="1600" b="1" dirty="0"/>
                        <a:t>--</a:t>
                      </a:r>
                    </a:p>
                  </a:txBody>
                  <a:tcPr marT="45728" marB="45728"/>
                </a:tc>
                <a:tc>
                  <a:txBody>
                    <a:bodyPr/>
                    <a:lstStyle/>
                    <a:p>
                      <a:pPr algn="ctr"/>
                      <a:r>
                        <a:rPr lang="en-US" sz="1600" b="1" dirty="0"/>
                        <a:t>--</a:t>
                      </a:r>
                    </a:p>
                  </a:txBody>
                  <a:tcPr marT="45728" marB="45728"/>
                </a:tc>
                <a:extLst>
                  <a:ext uri="{0D108BD9-81ED-4DB2-BD59-A6C34878D82A}">
                    <a16:rowId xmlns:a16="http://schemas.microsoft.com/office/drawing/2014/main" val="10004"/>
                  </a:ext>
                </a:extLst>
              </a:tr>
              <a:tr h="370906">
                <a:tc gridSpan="6">
                  <a:txBody>
                    <a:bodyPr/>
                    <a:lstStyle/>
                    <a:p>
                      <a:r>
                        <a:rPr lang="en-US" sz="1600" b="0" i="1" dirty="0"/>
                        <a:t>Extended aeration</a:t>
                      </a:r>
                    </a:p>
                  </a:txBody>
                  <a:tcPr marT="45728" marB="45728"/>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extLst>
                  <a:ext uri="{0D108BD9-81ED-4DB2-BD59-A6C34878D82A}">
                    <a16:rowId xmlns:a16="http://schemas.microsoft.com/office/drawing/2014/main" val="10005"/>
                  </a:ext>
                </a:extLst>
              </a:tr>
              <a:tr h="370906">
                <a:tc>
                  <a:txBody>
                    <a:bodyPr/>
                    <a:lstStyle/>
                    <a:p>
                      <a:r>
                        <a:rPr lang="en-US" sz="1600" dirty="0"/>
                        <a:t>        Bio-denitrification</a:t>
                      </a:r>
                    </a:p>
                  </a:txBody>
                  <a:tcPr marT="45728" marB="45728"/>
                </a:tc>
                <a:tc>
                  <a:txBody>
                    <a:bodyPr/>
                    <a:lstStyle/>
                    <a:p>
                      <a:pPr algn="ctr"/>
                      <a:r>
                        <a:rPr lang="en-US" sz="1600" b="1" dirty="0"/>
                        <a:t>--</a:t>
                      </a:r>
                    </a:p>
                  </a:txBody>
                  <a:tcPr marT="45728" marB="45728"/>
                </a:tc>
                <a:tc>
                  <a:txBody>
                    <a:bodyPr/>
                    <a:lstStyle/>
                    <a:p>
                      <a:pPr algn="ctr"/>
                      <a:r>
                        <a:rPr lang="en-US" sz="1600" b="1" dirty="0"/>
                        <a:t>L</a:t>
                      </a:r>
                    </a:p>
                  </a:txBody>
                  <a:tcPr marT="45728" marB="45728"/>
                </a:tc>
                <a:tc>
                  <a:txBody>
                    <a:bodyPr/>
                    <a:lstStyle/>
                    <a:p>
                      <a:pPr algn="ctr"/>
                      <a:r>
                        <a:rPr lang="en-US" sz="1600" b="1" dirty="0"/>
                        <a:t>--</a:t>
                      </a:r>
                    </a:p>
                  </a:txBody>
                  <a:tcPr marT="45728" marB="45728"/>
                </a:tc>
                <a:tc>
                  <a:txBody>
                    <a:bodyPr/>
                    <a:lstStyle/>
                    <a:p>
                      <a:pPr algn="ctr"/>
                      <a:r>
                        <a:rPr lang="en-US" sz="1600" b="1" dirty="0"/>
                        <a:t>--</a:t>
                      </a:r>
                    </a:p>
                  </a:txBody>
                  <a:tcPr marT="45728" marB="45728"/>
                </a:tc>
                <a:tc>
                  <a:txBody>
                    <a:bodyPr/>
                    <a:lstStyle/>
                    <a:p>
                      <a:pPr algn="ctr"/>
                      <a:r>
                        <a:rPr lang="en-US" sz="1600" b="1" dirty="0"/>
                        <a:t>--</a:t>
                      </a:r>
                    </a:p>
                  </a:txBody>
                  <a:tcPr marT="45728" marB="45728"/>
                </a:tc>
                <a:extLst>
                  <a:ext uri="{0D108BD9-81ED-4DB2-BD59-A6C34878D82A}">
                    <a16:rowId xmlns:a16="http://schemas.microsoft.com/office/drawing/2014/main" val="10006"/>
                  </a:ext>
                </a:extLst>
              </a:tr>
              <a:tr h="370906">
                <a:tc>
                  <a:txBody>
                    <a:bodyPr/>
                    <a:lstStyle/>
                    <a:p>
                      <a:r>
                        <a:rPr lang="en-US" sz="1600" dirty="0"/>
                        <a:t>        Bio-nitrification</a:t>
                      </a:r>
                    </a:p>
                  </a:txBody>
                  <a:tcPr marT="45728" marB="45728"/>
                </a:tc>
                <a:tc>
                  <a:txBody>
                    <a:bodyPr/>
                    <a:lstStyle/>
                    <a:p>
                      <a:pPr algn="ctr"/>
                      <a:r>
                        <a:rPr lang="en-US" sz="1600" b="1" dirty="0"/>
                        <a:t>X</a:t>
                      </a:r>
                    </a:p>
                  </a:txBody>
                  <a:tcPr marT="45728" marB="45728"/>
                </a:tc>
                <a:tc>
                  <a:txBody>
                    <a:bodyPr/>
                    <a:lstStyle/>
                    <a:p>
                      <a:pPr algn="ctr"/>
                      <a:r>
                        <a:rPr lang="en-US" sz="1600" b="1" dirty="0"/>
                        <a:t>X</a:t>
                      </a:r>
                    </a:p>
                  </a:txBody>
                  <a:tcPr marT="45728" marB="45728"/>
                </a:tc>
                <a:tc>
                  <a:txBody>
                    <a:bodyPr/>
                    <a:lstStyle/>
                    <a:p>
                      <a:pPr algn="ctr"/>
                      <a:r>
                        <a:rPr lang="en-US" sz="1600" b="1" dirty="0"/>
                        <a:t>--</a:t>
                      </a:r>
                    </a:p>
                  </a:txBody>
                  <a:tcPr marT="45728" marB="45728"/>
                </a:tc>
                <a:tc>
                  <a:txBody>
                    <a:bodyPr/>
                    <a:lstStyle/>
                    <a:p>
                      <a:pPr algn="ctr"/>
                      <a:r>
                        <a:rPr lang="en-US" sz="1600" b="1" dirty="0"/>
                        <a:t>--</a:t>
                      </a:r>
                    </a:p>
                  </a:txBody>
                  <a:tcPr marT="45728" marB="45728"/>
                </a:tc>
                <a:tc>
                  <a:txBody>
                    <a:bodyPr/>
                    <a:lstStyle/>
                    <a:p>
                      <a:pPr algn="ctr"/>
                      <a:r>
                        <a:rPr lang="en-US" sz="1600" b="1" dirty="0"/>
                        <a:t>--</a:t>
                      </a:r>
                    </a:p>
                  </a:txBody>
                  <a:tcPr marT="45728" marB="45728"/>
                </a:tc>
                <a:extLst>
                  <a:ext uri="{0D108BD9-81ED-4DB2-BD59-A6C34878D82A}">
                    <a16:rowId xmlns:a16="http://schemas.microsoft.com/office/drawing/2014/main" val="10007"/>
                  </a:ext>
                </a:extLst>
              </a:tr>
              <a:tr h="370906">
                <a:tc>
                  <a:txBody>
                    <a:bodyPr/>
                    <a:lstStyle/>
                    <a:p>
                      <a:r>
                        <a:rPr lang="en-US" sz="1600" dirty="0"/>
                        <a:t>        Oxidation ditch</a:t>
                      </a:r>
                    </a:p>
                  </a:txBody>
                  <a:tcPr marT="45728" marB="45728"/>
                </a:tc>
                <a:tc>
                  <a:txBody>
                    <a:bodyPr/>
                    <a:lstStyle/>
                    <a:p>
                      <a:pPr algn="ctr"/>
                      <a:r>
                        <a:rPr lang="en-US" sz="1600" b="1" dirty="0"/>
                        <a:t>X</a:t>
                      </a:r>
                    </a:p>
                  </a:txBody>
                  <a:tcPr marT="45728" marB="45728"/>
                </a:tc>
                <a:tc>
                  <a:txBody>
                    <a:bodyPr/>
                    <a:lstStyle/>
                    <a:p>
                      <a:pPr algn="ctr"/>
                      <a:r>
                        <a:rPr lang="en-US" sz="1600" b="1" dirty="0"/>
                        <a:t>X</a:t>
                      </a:r>
                    </a:p>
                  </a:txBody>
                  <a:tcPr marT="45728" marB="45728"/>
                </a:tc>
                <a:tc>
                  <a:txBody>
                    <a:bodyPr/>
                    <a:lstStyle/>
                    <a:p>
                      <a:pPr algn="ctr"/>
                      <a:r>
                        <a:rPr lang="en-US" sz="1600" b="1" dirty="0"/>
                        <a:t>--</a:t>
                      </a:r>
                    </a:p>
                  </a:txBody>
                  <a:tcPr marT="45728" marB="45728"/>
                </a:tc>
                <a:tc>
                  <a:txBody>
                    <a:bodyPr/>
                    <a:lstStyle/>
                    <a:p>
                      <a:pPr algn="ctr"/>
                      <a:r>
                        <a:rPr lang="en-US" sz="1600" b="1" dirty="0"/>
                        <a:t>X</a:t>
                      </a:r>
                    </a:p>
                  </a:txBody>
                  <a:tcPr marT="45728" marB="45728"/>
                </a:tc>
                <a:tc>
                  <a:txBody>
                    <a:bodyPr/>
                    <a:lstStyle/>
                    <a:p>
                      <a:pPr algn="ctr"/>
                      <a:r>
                        <a:rPr lang="en-US" sz="1600" b="1" dirty="0"/>
                        <a:t>--</a:t>
                      </a:r>
                    </a:p>
                  </a:txBody>
                  <a:tcPr marT="45728" marB="45728"/>
                </a:tc>
                <a:extLst>
                  <a:ext uri="{0D108BD9-81ED-4DB2-BD59-A6C34878D82A}">
                    <a16:rowId xmlns:a16="http://schemas.microsoft.com/office/drawing/2014/main" val="10008"/>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a:xfrm>
            <a:off x="457200" y="455613"/>
            <a:ext cx="8382000" cy="781050"/>
          </a:xfrm>
        </p:spPr>
        <p:txBody>
          <a:bodyPr/>
          <a:lstStyle/>
          <a:p>
            <a:pPr eaLnBrk="1" hangingPunct="1"/>
            <a:r>
              <a:rPr lang="en-US" sz="4200">
                <a:latin typeface="Calibri" charset="0"/>
              </a:rPr>
              <a:t>Contaminant Removal Effectiveness</a:t>
            </a:r>
          </a:p>
        </p:txBody>
      </p:sp>
      <p:graphicFrame>
        <p:nvGraphicFramePr>
          <p:cNvPr id="4" name="Table 3"/>
          <p:cNvGraphicFramePr>
            <a:graphicFrameLocks noGrp="1"/>
          </p:cNvGraphicFramePr>
          <p:nvPr/>
        </p:nvGraphicFramePr>
        <p:xfrm>
          <a:off x="381000" y="1600200"/>
          <a:ext cx="8686800" cy="4632596"/>
        </p:xfrm>
        <a:graphic>
          <a:graphicData uri="http://schemas.openxmlformats.org/drawingml/2006/table">
            <a:tbl>
              <a:tblPr firstRow="1" bandRow="1">
                <a:tableStyleId>{5C22544A-7EE6-4342-B048-85BDC9FD1C3A}</a:tableStyleId>
              </a:tblPr>
              <a:tblGrid>
                <a:gridCol w="2171700">
                  <a:extLst>
                    <a:ext uri="{9D8B030D-6E8A-4147-A177-3AD203B41FA5}">
                      <a16:colId xmlns:a16="http://schemas.microsoft.com/office/drawing/2014/main" val="20000"/>
                    </a:ext>
                  </a:extLst>
                </a:gridCol>
                <a:gridCol w="1303020">
                  <a:extLst>
                    <a:ext uri="{9D8B030D-6E8A-4147-A177-3AD203B41FA5}">
                      <a16:colId xmlns:a16="http://schemas.microsoft.com/office/drawing/2014/main" val="20001"/>
                    </a:ext>
                  </a:extLst>
                </a:gridCol>
                <a:gridCol w="1303020">
                  <a:extLst>
                    <a:ext uri="{9D8B030D-6E8A-4147-A177-3AD203B41FA5}">
                      <a16:colId xmlns:a16="http://schemas.microsoft.com/office/drawing/2014/main" val="20002"/>
                    </a:ext>
                  </a:extLst>
                </a:gridCol>
                <a:gridCol w="1303020">
                  <a:extLst>
                    <a:ext uri="{9D8B030D-6E8A-4147-A177-3AD203B41FA5}">
                      <a16:colId xmlns:a16="http://schemas.microsoft.com/office/drawing/2014/main" val="20003"/>
                    </a:ext>
                  </a:extLst>
                </a:gridCol>
                <a:gridCol w="1303020">
                  <a:extLst>
                    <a:ext uri="{9D8B030D-6E8A-4147-A177-3AD203B41FA5}">
                      <a16:colId xmlns:a16="http://schemas.microsoft.com/office/drawing/2014/main" val="20004"/>
                    </a:ext>
                  </a:extLst>
                </a:gridCol>
                <a:gridCol w="1303020">
                  <a:extLst>
                    <a:ext uri="{9D8B030D-6E8A-4147-A177-3AD203B41FA5}">
                      <a16:colId xmlns:a16="http://schemas.microsoft.com/office/drawing/2014/main" val="20005"/>
                    </a:ext>
                  </a:extLst>
                </a:gridCol>
              </a:tblGrid>
              <a:tr h="579054">
                <a:tc>
                  <a:txBody>
                    <a:bodyPr/>
                    <a:lstStyle/>
                    <a:p>
                      <a:r>
                        <a:rPr lang="en-US" sz="1600" dirty="0"/>
                        <a:t>Process</a:t>
                      </a:r>
                    </a:p>
                  </a:txBody>
                  <a:tcPr marT="45706" marB="45706"/>
                </a:tc>
                <a:tc>
                  <a:txBody>
                    <a:bodyPr/>
                    <a:lstStyle/>
                    <a:p>
                      <a:r>
                        <a:rPr lang="en-US" sz="1600" dirty="0"/>
                        <a:t>Suspended </a:t>
                      </a:r>
                      <a:br>
                        <a:rPr lang="en-US" sz="1600" dirty="0"/>
                      </a:br>
                      <a:r>
                        <a:rPr lang="en-US" sz="1600" dirty="0"/>
                        <a:t>solids</a:t>
                      </a:r>
                    </a:p>
                  </a:txBody>
                  <a:tcPr marT="45706" marB="45706"/>
                </a:tc>
                <a:tc>
                  <a:txBody>
                    <a:bodyPr/>
                    <a:lstStyle/>
                    <a:p>
                      <a:r>
                        <a:rPr lang="en-US" sz="1600" dirty="0"/>
                        <a:t>Dissolved organics</a:t>
                      </a:r>
                    </a:p>
                  </a:txBody>
                  <a:tcPr marT="45706" marB="45706"/>
                </a:tc>
                <a:tc>
                  <a:txBody>
                    <a:bodyPr/>
                    <a:lstStyle/>
                    <a:p>
                      <a:r>
                        <a:rPr lang="en-US" sz="1600" dirty="0"/>
                        <a:t>Dissolved inorganics</a:t>
                      </a:r>
                    </a:p>
                  </a:txBody>
                  <a:tcPr marT="45706" marB="45706"/>
                </a:tc>
                <a:tc>
                  <a:txBody>
                    <a:bodyPr/>
                    <a:lstStyle/>
                    <a:p>
                      <a:r>
                        <a:rPr lang="en-US" sz="1600" dirty="0"/>
                        <a:t>Micro-organisms</a:t>
                      </a:r>
                    </a:p>
                  </a:txBody>
                  <a:tcPr marT="45706" marB="45706"/>
                </a:tc>
                <a:tc>
                  <a:txBody>
                    <a:bodyPr/>
                    <a:lstStyle/>
                    <a:p>
                      <a:r>
                        <a:rPr lang="en-US" sz="1600" dirty="0"/>
                        <a:t>Dissolved gases</a:t>
                      </a:r>
                    </a:p>
                  </a:txBody>
                  <a:tcPr marT="45706" marB="45706"/>
                </a:tc>
                <a:extLst>
                  <a:ext uri="{0D108BD9-81ED-4DB2-BD59-A6C34878D82A}">
                    <a16:rowId xmlns:a16="http://schemas.microsoft.com/office/drawing/2014/main" val="10000"/>
                  </a:ext>
                </a:extLst>
              </a:tr>
              <a:tr h="365710">
                <a:tc gridSpan="6">
                  <a:txBody>
                    <a:bodyPr/>
                    <a:lstStyle/>
                    <a:p>
                      <a:r>
                        <a:rPr lang="en-US" sz="1800" b="1" dirty="0"/>
                        <a:t>Chemical Processes</a:t>
                      </a:r>
                    </a:p>
                  </a:txBody>
                  <a:tcPr marT="45706" marB="45706">
                    <a:solidFill>
                      <a:schemeClr val="bg2"/>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extLst>
                  <a:ext uri="{0D108BD9-81ED-4DB2-BD59-A6C34878D82A}">
                    <a16:rowId xmlns:a16="http://schemas.microsoft.com/office/drawing/2014/main" val="10001"/>
                  </a:ext>
                </a:extLst>
              </a:tr>
              <a:tr h="335233">
                <a:tc gridSpan="6">
                  <a:txBody>
                    <a:bodyPr/>
                    <a:lstStyle/>
                    <a:p>
                      <a:r>
                        <a:rPr lang="en-US" sz="1600" i="1" dirty="0"/>
                        <a:t>Chemical oxidation</a:t>
                      </a:r>
                    </a:p>
                  </a:txBody>
                  <a:tcPr marT="45706" marB="45706"/>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extLst>
                  <a:ext uri="{0D108BD9-81ED-4DB2-BD59-A6C34878D82A}">
                    <a16:rowId xmlns:a16="http://schemas.microsoft.com/office/drawing/2014/main" val="10002"/>
                  </a:ext>
                </a:extLst>
              </a:tr>
              <a:tr h="335233">
                <a:tc>
                  <a:txBody>
                    <a:bodyPr/>
                    <a:lstStyle/>
                    <a:p>
                      <a:r>
                        <a:rPr lang="en-US" sz="1600" baseline="0" dirty="0"/>
                        <a:t>        Catalytic oxidation</a:t>
                      </a:r>
                    </a:p>
                  </a:txBody>
                  <a:tcPr marT="45706" marB="45706"/>
                </a:tc>
                <a:tc>
                  <a:txBody>
                    <a:bodyPr/>
                    <a:lstStyle/>
                    <a:p>
                      <a:pPr algn="ctr"/>
                      <a:r>
                        <a:rPr lang="en-US" sz="1600" b="1" dirty="0"/>
                        <a:t>X</a:t>
                      </a:r>
                    </a:p>
                  </a:txBody>
                  <a:tcPr marT="45706" marB="45706"/>
                </a:tc>
                <a:tc>
                  <a:txBody>
                    <a:bodyPr/>
                    <a:lstStyle/>
                    <a:p>
                      <a:pPr algn="ctr"/>
                      <a:r>
                        <a:rPr lang="en-US" sz="1600" b="1" dirty="0"/>
                        <a:t>X</a:t>
                      </a:r>
                    </a:p>
                  </a:txBody>
                  <a:tcPr marT="45706" marB="45706"/>
                </a:tc>
                <a:tc>
                  <a:txBody>
                    <a:bodyPr/>
                    <a:lstStyle/>
                    <a:p>
                      <a:pPr algn="ctr"/>
                      <a:r>
                        <a:rPr lang="en-US" sz="1600" b="1" dirty="0"/>
                        <a:t>--</a:t>
                      </a:r>
                    </a:p>
                  </a:txBody>
                  <a:tcPr marT="45706" marB="45706"/>
                </a:tc>
                <a:tc>
                  <a:txBody>
                    <a:bodyPr/>
                    <a:lstStyle/>
                    <a:p>
                      <a:pPr algn="ctr"/>
                      <a:r>
                        <a:rPr lang="en-US" sz="1600" b="1" dirty="0"/>
                        <a:t>X</a:t>
                      </a:r>
                    </a:p>
                  </a:txBody>
                  <a:tcPr marT="45706" marB="45706"/>
                </a:tc>
                <a:tc>
                  <a:txBody>
                    <a:bodyPr/>
                    <a:lstStyle/>
                    <a:p>
                      <a:pPr algn="ctr"/>
                      <a:r>
                        <a:rPr lang="en-US" sz="1600" b="1" dirty="0"/>
                        <a:t>X</a:t>
                      </a:r>
                    </a:p>
                  </a:txBody>
                  <a:tcPr marT="45706" marB="45706"/>
                </a:tc>
                <a:extLst>
                  <a:ext uri="{0D108BD9-81ED-4DB2-BD59-A6C34878D82A}">
                    <a16:rowId xmlns:a16="http://schemas.microsoft.com/office/drawing/2014/main" val="10003"/>
                  </a:ext>
                </a:extLst>
              </a:tr>
              <a:tr h="335233">
                <a:tc>
                  <a:txBody>
                    <a:bodyPr/>
                    <a:lstStyle/>
                    <a:p>
                      <a:r>
                        <a:rPr lang="en-US" sz="1600" dirty="0"/>
                        <a:t>        Chlorination </a:t>
                      </a:r>
                    </a:p>
                  </a:txBody>
                  <a:tcPr marT="45706" marB="45706"/>
                </a:tc>
                <a:tc>
                  <a:txBody>
                    <a:bodyPr/>
                    <a:lstStyle/>
                    <a:p>
                      <a:pPr algn="ctr"/>
                      <a:r>
                        <a:rPr lang="en-US" sz="1600" b="1" dirty="0"/>
                        <a:t>X</a:t>
                      </a:r>
                    </a:p>
                  </a:txBody>
                  <a:tcPr marT="45706" marB="45706"/>
                </a:tc>
                <a:tc>
                  <a:txBody>
                    <a:bodyPr/>
                    <a:lstStyle/>
                    <a:p>
                      <a:pPr algn="ctr"/>
                      <a:r>
                        <a:rPr lang="en-US" sz="1600" b="1" dirty="0"/>
                        <a:t>X</a:t>
                      </a:r>
                    </a:p>
                  </a:txBody>
                  <a:tcPr marT="45706" marB="45706"/>
                </a:tc>
                <a:tc>
                  <a:txBody>
                    <a:bodyPr/>
                    <a:lstStyle/>
                    <a:p>
                      <a:pPr algn="ctr"/>
                      <a:r>
                        <a:rPr lang="en-US" sz="1600" b="1" dirty="0"/>
                        <a:t>--</a:t>
                      </a:r>
                    </a:p>
                  </a:txBody>
                  <a:tcPr marT="45706" marB="45706"/>
                </a:tc>
                <a:tc>
                  <a:txBody>
                    <a:bodyPr/>
                    <a:lstStyle/>
                    <a:p>
                      <a:pPr algn="ctr"/>
                      <a:r>
                        <a:rPr lang="en-US" sz="1600" b="1" dirty="0"/>
                        <a:t>X</a:t>
                      </a:r>
                    </a:p>
                  </a:txBody>
                  <a:tcPr marT="45706" marB="45706"/>
                </a:tc>
                <a:tc>
                  <a:txBody>
                    <a:bodyPr/>
                    <a:lstStyle/>
                    <a:p>
                      <a:pPr algn="ctr"/>
                      <a:r>
                        <a:rPr lang="en-US" sz="1600" b="1" dirty="0"/>
                        <a:t>--</a:t>
                      </a:r>
                    </a:p>
                  </a:txBody>
                  <a:tcPr marT="45706" marB="45706"/>
                </a:tc>
                <a:extLst>
                  <a:ext uri="{0D108BD9-81ED-4DB2-BD59-A6C34878D82A}">
                    <a16:rowId xmlns:a16="http://schemas.microsoft.com/office/drawing/2014/main" val="10004"/>
                  </a:ext>
                </a:extLst>
              </a:tr>
              <a:tr h="335233">
                <a:tc>
                  <a:txBody>
                    <a:bodyPr/>
                    <a:lstStyle/>
                    <a:p>
                      <a:r>
                        <a:rPr lang="en-US" sz="1600" dirty="0"/>
                        <a:t>        Ozonation</a:t>
                      </a:r>
                    </a:p>
                  </a:txBody>
                  <a:tcPr marT="45706" marB="45706"/>
                </a:tc>
                <a:tc>
                  <a:txBody>
                    <a:bodyPr/>
                    <a:lstStyle/>
                    <a:p>
                      <a:pPr algn="ctr"/>
                      <a:r>
                        <a:rPr lang="en-US" sz="1600" b="1" dirty="0"/>
                        <a:t>--</a:t>
                      </a:r>
                    </a:p>
                  </a:txBody>
                  <a:tcPr marT="45706" marB="45706"/>
                </a:tc>
                <a:tc>
                  <a:txBody>
                    <a:bodyPr/>
                    <a:lstStyle/>
                    <a:p>
                      <a:pPr algn="ctr"/>
                      <a:r>
                        <a:rPr lang="en-US" sz="1600" b="1" dirty="0"/>
                        <a:t>L</a:t>
                      </a:r>
                    </a:p>
                  </a:txBody>
                  <a:tcPr marT="45706" marB="45706"/>
                </a:tc>
                <a:tc>
                  <a:txBody>
                    <a:bodyPr/>
                    <a:lstStyle/>
                    <a:p>
                      <a:pPr algn="ctr"/>
                      <a:r>
                        <a:rPr lang="en-US" sz="1600" b="1" dirty="0"/>
                        <a:t>--</a:t>
                      </a:r>
                    </a:p>
                  </a:txBody>
                  <a:tcPr marT="45706" marB="45706"/>
                </a:tc>
                <a:tc>
                  <a:txBody>
                    <a:bodyPr/>
                    <a:lstStyle/>
                    <a:p>
                      <a:pPr algn="ctr"/>
                      <a:r>
                        <a:rPr lang="en-US" sz="1600" b="1" dirty="0"/>
                        <a:t>X</a:t>
                      </a:r>
                    </a:p>
                  </a:txBody>
                  <a:tcPr marT="45706" marB="45706"/>
                </a:tc>
                <a:tc>
                  <a:txBody>
                    <a:bodyPr/>
                    <a:lstStyle/>
                    <a:p>
                      <a:pPr algn="ctr"/>
                      <a:r>
                        <a:rPr lang="en-US" sz="1600" b="1" dirty="0"/>
                        <a:t>X</a:t>
                      </a:r>
                    </a:p>
                  </a:txBody>
                  <a:tcPr marT="45706" marB="45706"/>
                </a:tc>
                <a:extLst>
                  <a:ext uri="{0D108BD9-81ED-4DB2-BD59-A6C34878D82A}">
                    <a16:rowId xmlns:a16="http://schemas.microsoft.com/office/drawing/2014/main" val="10005"/>
                  </a:ext>
                </a:extLst>
              </a:tr>
              <a:tr h="335233">
                <a:tc>
                  <a:txBody>
                    <a:bodyPr/>
                    <a:lstStyle/>
                    <a:p>
                      <a:r>
                        <a:rPr lang="en-US" sz="1600" dirty="0"/>
                        <a:t>        Wet oxidation</a:t>
                      </a:r>
                    </a:p>
                  </a:txBody>
                  <a:tcPr marT="45706" marB="45706"/>
                </a:tc>
                <a:tc>
                  <a:txBody>
                    <a:bodyPr/>
                    <a:lstStyle/>
                    <a:p>
                      <a:pPr algn="ctr"/>
                      <a:r>
                        <a:rPr lang="en-US" sz="1600" b="1" dirty="0"/>
                        <a:t>X</a:t>
                      </a:r>
                    </a:p>
                  </a:txBody>
                  <a:tcPr marT="45706" marB="45706"/>
                </a:tc>
                <a:tc>
                  <a:txBody>
                    <a:bodyPr/>
                    <a:lstStyle/>
                    <a:p>
                      <a:pPr algn="ctr"/>
                      <a:r>
                        <a:rPr lang="en-US" sz="1600" b="1" dirty="0"/>
                        <a:t>X</a:t>
                      </a:r>
                    </a:p>
                  </a:txBody>
                  <a:tcPr marT="45706" marB="45706"/>
                </a:tc>
                <a:tc>
                  <a:txBody>
                    <a:bodyPr/>
                    <a:lstStyle/>
                    <a:p>
                      <a:pPr algn="ctr"/>
                      <a:r>
                        <a:rPr lang="en-US" sz="1600" b="1" dirty="0"/>
                        <a:t>--</a:t>
                      </a:r>
                    </a:p>
                  </a:txBody>
                  <a:tcPr marT="45706" marB="45706"/>
                </a:tc>
                <a:tc>
                  <a:txBody>
                    <a:bodyPr/>
                    <a:lstStyle/>
                    <a:p>
                      <a:pPr algn="ctr"/>
                      <a:r>
                        <a:rPr lang="en-US" sz="1600" b="1" dirty="0"/>
                        <a:t>X</a:t>
                      </a:r>
                    </a:p>
                  </a:txBody>
                  <a:tcPr marT="45706" marB="45706"/>
                </a:tc>
                <a:tc>
                  <a:txBody>
                    <a:bodyPr/>
                    <a:lstStyle/>
                    <a:p>
                      <a:pPr algn="ctr"/>
                      <a:r>
                        <a:rPr lang="en-US" sz="1600" b="1" dirty="0"/>
                        <a:t>X</a:t>
                      </a:r>
                    </a:p>
                  </a:txBody>
                  <a:tcPr marT="45706" marB="45706"/>
                </a:tc>
                <a:extLst>
                  <a:ext uri="{0D108BD9-81ED-4DB2-BD59-A6C34878D82A}">
                    <a16:rowId xmlns:a16="http://schemas.microsoft.com/office/drawing/2014/main" val="10006"/>
                  </a:ext>
                </a:extLst>
              </a:tr>
              <a:tr h="335233">
                <a:tc>
                  <a:txBody>
                    <a:bodyPr/>
                    <a:lstStyle/>
                    <a:p>
                      <a:r>
                        <a:rPr lang="en-US" sz="1600" i="1" dirty="0"/>
                        <a:t>Chemical precipitation</a:t>
                      </a:r>
                    </a:p>
                  </a:txBody>
                  <a:tcPr marT="45706" marB="45706"/>
                </a:tc>
                <a:tc>
                  <a:txBody>
                    <a:bodyPr/>
                    <a:lstStyle/>
                    <a:p>
                      <a:pPr algn="ctr"/>
                      <a:r>
                        <a:rPr lang="en-US" sz="1600" b="1" dirty="0"/>
                        <a:t>--</a:t>
                      </a:r>
                    </a:p>
                  </a:txBody>
                  <a:tcPr marT="45706" marB="45706"/>
                </a:tc>
                <a:tc>
                  <a:txBody>
                    <a:bodyPr/>
                    <a:lstStyle/>
                    <a:p>
                      <a:pPr algn="ctr"/>
                      <a:r>
                        <a:rPr lang="en-US" sz="1600" b="1" dirty="0"/>
                        <a:t>--</a:t>
                      </a:r>
                    </a:p>
                  </a:txBody>
                  <a:tcPr marT="45706" marB="45706"/>
                </a:tc>
                <a:tc>
                  <a:txBody>
                    <a:bodyPr/>
                    <a:lstStyle/>
                    <a:p>
                      <a:pPr algn="ctr"/>
                      <a:r>
                        <a:rPr lang="en-US" sz="1600" b="1" dirty="0"/>
                        <a:t>X</a:t>
                      </a:r>
                    </a:p>
                  </a:txBody>
                  <a:tcPr marT="45706" marB="45706"/>
                </a:tc>
                <a:tc>
                  <a:txBody>
                    <a:bodyPr/>
                    <a:lstStyle/>
                    <a:p>
                      <a:pPr algn="ctr"/>
                      <a:r>
                        <a:rPr lang="en-US" sz="1600" b="1" dirty="0"/>
                        <a:t>--</a:t>
                      </a:r>
                    </a:p>
                  </a:txBody>
                  <a:tcPr marT="45706" marB="45706"/>
                </a:tc>
                <a:tc>
                  <a:txBody>
                    <a:bodyPr/>
                    <a:lstStyle/>
                    <a:p>
                      <a:pPr algn="ctr"/>
                      <a:r>
                        <a:rPr lang="en-US" sz="1600" b="1" dirty="0"/>
                        <a:t>--</a:t>
                      </a:r>
                    </a:p>
                  </a:txBody>
                  <a:tcPr marT="45706" marB="45706"/>
                </a:tc>
                <a:extLst>
                  <a:ext uri="{0D108BD9-81ED-4DB2-BD59-A6C34878D82A}">
                    <a16:rowId xmlns:a16="http://schemas.microsoft.com/office/drawing/2014/main" val="10007"/>
                  </a:ext>
                </a:extLst>
              </a:tr>
              <a:tr h="335233">
                <a:tc>
                  <a:txBody>
                    <a:bodyPr/>
                    <a:lstStyle/>
                    <a:p>
                      <a:r>
                        <a:rPr lang="en-US" sz="1600" i="1" dirty="0"/>
                        <a:t>Chemical reduction</a:t>
                      </a:r>
                    </a:p>
                  </a:txBody>
                  <a:tcPr marT="45706" marB="45706"/>
                </a:tc>
                <a:tc>
                  <a:txBody>
                    <a:bodyPr/>
                    <a:lstStyle/>
                    <a:p>
                      <a:pPr algn="ctr"/>
                      <a:r>
                        <a:rPr lang="en-US" sz="1600" b="1" dirty="0"/>
                        <a:t>--</a:t>
                      </a:r>
                    </a:p>
                  </a:txBody>
                  <a:tcPr marT="45706" marB="45706"/>
                </a:tc>
                <a:tc>
                  <a:txBody>
                    <a:bodyPr/>
                    <a:lstStyle/>
                    <a:p>
                      <a:pPr algn="ctr"/>
                      <a:r>
                        <a:rPr lang="en-US" sz="1600" b="1" dirty="0"/>
                        <a:t>--</a:t>
                      </a:r>
                    </a:p>
                  </a:txBody>
                  <a:tcPr marT="45706" marB="45706"/>
                </a:tc>
                <a:tc>
                  <a:txBody>
                    <a:bodyPr/>
                    <a:lstStyle/>
                    <a:p>
                      <a:pPr algn="ctr"/>
                      <a:r>
                        <a:rPr lang="en-US" sz="1600" b="1" dirty="0"/>
                        <a:t>X</a:t>
                      </a:r>
                    </a:p>
                  </a:txBody>
                  <a:tcPr marT="45706" marB="45706"/>
                </a:tc>
                <a:tc>
                  <a:txBody>
                    <a:bodyPr/>
                    <a:lstStyle/>
                    <a:p>
                      <a:pPr algn="ctr"/>
                      <a:r>
                        <a:rPr lang="en-US" sz="1600" b="1" dirty="0"/>
                        <a:t>--</a:t>
                      </a:r>
                    </a:p>
                  </a:txBody>
                  <a:tcPr marT="45706" marB="45706"/>
                </a:tc>
                <a:tc>
                  <a:txBody>
                    <a:bodyPr/>
                    <a:lstStyle/>
                    <a:p>
                      <a:pPr algn="ctr"/>
                      <a:r>
                        <a:rPr lang="en-US" sz="1600" b="1" dirty="0"/>
                        <a:t>--</a:t>
                      </a:r>
                    </a:p>
                  </a:txBody>
                  <a:tcPr marT="45706" marB="45706"/>
                </a:tc>
                <a:extLst>
                  <a:ext uri="{0D108BD9-81ED-4DB2-BD59-A6C34878D82A}">
                    <a16:rowId xmlns:a16="http://schemas.microsoft.com/office/drawing/2014/main" val="10008"/>
                  </a:ext>
                </a:extLst>
              </a:tr>
              <a:tr h="335233">
                <a:tc gridSpan="6">
                  <a:txBody>
                    <a:bodyPr/>
                    <a:lstStyle/>
                    <a:p>
                      <a:r>
                        <a:rPr lang="en-US" sz="1600" i="1" dirty="0"/>
                        <a:t>Coagulation</a:t>
                      </a:r>
                    </a:p>
                  </a:txBody>
                  <a:tcPr marT="45706" marB="45706"/>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extLst>
                  <a:ext uri="{0D108BD9-81ED-4DB2-BD59-A6C34878D82A}">
                    <a16:rowId xmlns:a16="http://schemas.microsoft.com/office/drawing/2014/main" val="10009"/>
                  </a:ext>
                </a:extLst>
              </a:tr>
              <a:tr h="335233">
                <a:tc>
                  <a:txBody>
                    <a:bodyPr/>
                    <a:lstStyle/>
                    <a:p>
                      <a:r>
                        <a:rPr lang="en-US" sz="1600" dirty="0"/>
                        <a:t>        inorganic chemicals</a:t>
                      </a:r>
                    </a:p>
                  </a:txBody>
                  <a:tcPr marT="45706" marB="45706"/>
                </a:tc>
                <a:tc>
                  <a:txBody>
                    <a:bodyPr/>
                    <a:lstStyle/>
                    <a:p>
                      <a:pPr algn="ctr"/>
                      <a:r>
                        <a:rPr lang="en-US" sz="1600" b="1" dirty="0"/>
                        <a:t>X</a:t>
                      </a:r>
                    </a:p>
                  </a:txBody>
                  <a:tcPr marT="45706" marB="45706"/>
                </a:tc>
                <a:tc>
                  <a:txBody>
                    <a:bodyPr/>
                    <a:lstStyle/>
                    <a:p>
                      <a:pPr algn="ctr"/>
                      <a:r>
                        <a:rPr lang="en-US" sz="1600" b="1" dirty="0"/>
                        <a:t>X</a:t>
                      </a:r>
                    </a:p>
                  </a:txBody>
                  <a:tcPr marT="45706" marB="45706"/>
                </a:tc>
                <a:tc>
                  <a:txBody>
                    <a:bodyPr/>
                    <a:lstStyle/>
                    <a:p>
                      <a:pPr algn="ctr"/>
                      <a:r>
                        <a:rPr lang="en-US" sz="1600" b="1" dirty="0"/>
                        <a:t>--</a:t>
                      </a:r>
                    </a:p>
                  </a:txBody>
                  <a:tcPr marT="45706" marB="45706"/>
                </a:tc>
                <a:tc>
                  <a:txBody>
                    <a:bodyPr/>
                    <a:lstStyle/>
                    <a:p>
                      <a:pPr algn="ctr"/>
                      <a:r>
                        <a:rPr lang="en-US" sz="1600" b="1" dirty="0"/>
                        <a:t>X</a:t>
                      </a:r>
                    </a:p>
                  </a:txBody>
                  <a:tcPr marT="45706" marB="45706"/>
                </a:tc>
                <a:tc>
                  <a:txBody>
                    <a:bodyPr/>
                    <a:lstStyle/>
                    <a:p>
                      <a:pPr algn="ctr"/>
                      <a:r>
                        <a:rPr lang="en-US" sz="1600" b="1" dirty="0"/>
                        <a:t>--</a:t>
                      </a:r>
                    </a:p>
                  </a:txBody>
                  <a:tcPr marT="45706" marB="45706"/>
                </a:tc>
                <a:extLst>
                  <a:ext uri="{0D108BD9-81ED-4DB2-BD59-A6C34878D82A}">
                    <a16:rowId xmlns:a16="http://schemas.microsoft.com/office/drawing/2014/main" val="10010"/>
                  </a:ext>
                </a:extLst>
              </a:tr>
              <a:tr h="335233">
                <a:tc>
                  <a:txBody>
                    <a:bodyPr/>
                    <a:lstStyle/>
                    <a:p>
                      <a:r>
                        <a:rPr lang="en-US" sz="1600" dirty="0"/>
                        <a:t>        polyelectrolytes</a:t>
                      </a:r>
                    </a:p>
                  </a:txBody>
                  <a:tcPr marT="45706" marB="45706"/>
                </a:tc>
                <a:tc>
                  <a:txBody>
                    <a:bodyPr/>
                    <a:lstStyle/>
                    <a:p>
                      <a:pPr algn="ctr"/>
                      <a:r>
                        <a:rPr lang="en-US" sz="1600" b="1" dirty="0"/>
                        <a:t>X</a:t>
                      </a:r>
                    </a:p>
                  </a:txBody>
                  <a:tcPr marT="45706" marB="45706"/>
                </a:tc>
                <a:tc>
                  <a:txBody>
                    <a:bodyPr/>
                    <a:lstStyle/>
                    <a:p>
                      <a:pPr algn="ctr"/>
                      <a:r>
                        <a:rPr lang="en-US" sz="1600" b="1" dirty="0"/>
                        <a:t>X</a:t>
                      </a:r>
                    </a:p>
                  </a:txBody>
                  <a:tcPr marT="45706" marB="45706"/>
                </a:tc>
                <a:tc>
                  <a:txBody>
                    <a:bodyPr/>
                    <a:lstStyle/>
                    <a:p>
                      <a:pPr algn="ctr"/>
                      <a:r>
                        <a:rPr lang="en-US" sz="1600" b="1" dirty="0"/>
                        <a:t>--</a:t>
                      </a:r>
                    </a:p>
                  </a:txBody>
                  <a:tcPr marT="45706" marB="45706"/>
                </a:tc>
                <a:tc>
                  <a:txBody>
                    <a:bodyPr/>
                    <a:lstStyle/>
                    <a:p>
                      <a:pPr algn="ctr"/>
                      <a:r>
                        <a:rPr lang="en-US" sz="1600" b="1" dirty="0"/>
                        <a:t>X</a:t>
                      </a:r>
                    </a:p>
                  </a:txBody>
                  <a:tcPr marT="45706" marB="45706"/>
                </a:tc>
                <a:tc>
                  <a:txBody>
                    <a:bodyPr/>
                    <a:lstStyle/>
                    <a:p>
                      <a:pPr algn="ctr"/>
                      <a:r>
                        <a:rPr lang="en-US" sz="1600" b="1" dirty="0"/>
                        <a:t>--</a:t>
                      </a:r>
                    </a:p>
                  </a:txBody>
                  <a:tcPr marT="45706" marB="45706"/>
                </a:tc>
                <a:extLst>
                  <a:ext uri="{0D108BD9-81ED-4DB2-BD59-A6C34878D82A}">
                    <a16:rowId xmlns:a16="http://schemas.microsoft.com/office/drawing/2014/main" val="10011"/>
                  </a:ext>
                </a:extLst>
              </a:tr>
              <a:tr h="335233">
                <a:tc>
                  <a:txBody>
                    <a:bodyPr/>
                    <a:lstStyle/>
                    <a:p>
                      <a:r>
                        <a:rPr lang="en-US" sz="1600" i="1" dirty="0"/>
                        <a:t>Disinfection</a:t>
                      </a:r>
                    </a:p>
                  </a:txBody>
                  <a:tcPr marT="45706" marB="45706"/>
                </a:tc>
                <a:tc>
                  <a:txBody>
                    <a:bodyPr/>
                    <a:lstStyle/>
                    <a:p>
                      <a:pPr algn="ctr"/>
                      <a:r>
                        <a:rPr lang="en-US" sz="1600" b="1" dirty="0"/>
                        <a:t>--</a:t>
                      </a:r>
                    </a:p>
                  </a:txBody>
                  <a:tcPr marT="45706" marB="45706"/>
                </a:tc>
                <a:tc>
                  <a:txBody>
                    <a:bodyPr/>
                    <a:lstStyle/>
                    <a:p>
                      <a:pPr algn="ctr"/>
                      <a:r>
                        <a:rPr lang="en-US" sz="1600" b="1" dirty="0"/>
                        <a:t>--</a:t>
                      </a:r>
                    </a:p>
                  </a:txBody>
                  <a:tcPr marT="45706" marB="45706"/>
                </a:tc>
                <a:tc>
                  <a:txBody>
                    <a:bodyPr/>
                    <a:lstStyle/>
                    <a:p>
                      <a:pPr algn="ctr"/>
                      <a:r>
                        <a:rPr lang="en-US" sz="1600" b="1" dirty="0"/>
                        <a:t>--</a:t>
                      </a:r>
                    </a:p>
                  </a:txBody>
                  <a:tcPr marT="45706" marB="45706"/>
                </a:tc>
                <a:tc>
                  <a:txBody>
                    <a:bodyPr/>
                    <a:lstStyle/>
                    <a:p>
                      <a:pPr algn="ctr"/>
                      <a:r>
                        <a:rPr lang="en-US" sz="1600" b="1" dirty="0"/>
                        <a:t>X</a:t>
                      </a:r>
                    </a:p>
                  </a:txBody>
                  <a:tcPr marT="45706" marB="45706"/>
                </a:tc>
                <a:tc>
                  <a:txBody>
                    <a:bodyPr/>
                    <a:lstStyle/>
                    <a:p>
                      <a:pPr algn="ctr"/>
                      <a:r>
                        <a:rPr lang="en-US" sz="1600" b="1" dirty="0"/>
                        <a:t>--</a:t>
                      </a:r>
                    </a:p>
                  </a:txBody>
                  <a:tcPr marT="45706" marB="45706"/>
                </a:tc>
                <a:extLst>
                  <a:ext uri="{0D108BD9-81ED-4DB2-BD59-A6C34878D82A}">
                    <a16:rowId xmlns:a16="http://schemas.microsoft.com/office/drawing/2014/main" val="10012"/>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a:xfrm>
            <a:off x="457200" y="455613"/>
            <a:ext cx="8382000" cy="781050"/>
          </a:xfrm>
        </p:spPr>
        <p:txBody>
          <a:bodyPr/>
          <a:lstStyle/>
          <a:p>
            <a:pPr eaLnBrk="1" hangingPunct="1"/>
            <a:r>
              <a:rPr lang="en-US" sz="4200">
                <a:latin typeface="Calibri" charset="0"/>
              </a:rPr>
              <a:t>Contaminant Removal Effectiveness</a:t>
            </a:r>
          </a:p>
        </p:txBody>
      </p:sp>
      <p:graphicFrame>
        <p:nvGraphicFramePr>
          <p:cNvPr id="4" name="Table 3"/>
          <p:cNvGraphicFramePr>
            <a:graphicFrameLocks noGrp="1"/>
          </p:cNvGraphicFramePr>
          <p:nvPr/>
        </p:nvGraphicFramePr>
        <p:xfrm>
          <a:off x="381000" y="1600200"/>
          <a:ext cx="8686800" cy="3535518"/>
        </p:xfrm>
        <a:graphic>
          <a:graphicData uri="http://schemas.openxmlformats.org/drawingml/2006/table">
            <a:tbl>
              <a:tblPr firstRow="1" bandRow="1">
                <a:tableStyleId>{5C22544A-7EE6-4342-B048-85BDC9FD1C3A}</a:tableStyleId>
              </a:tblPr>
              <a:tblGrid>
                <a:gridCol w="2171700">
                  <a:extLst>
                    <a:ext uri="{9D8B030D-6E8A-4147-A177-3AD203B41FA5}">
                      <a16:colId xmlns:a16="http://schemas.microsoft.com/office/drawing/2014/main" val="20000"/>
                    </a:ext>
                  </a:extLst>
                </a:gridCol>
                <a:gridCol w="1303020">
                  <a:extLst>
                    <a:ext uri="{9D8B030D-6E8A-4147-A177-3AD203B41FA5}">
                      <a16:colId xmlns:a16="http://schemas.microsoft.com/office/drawing/2014/main" val="20001"/>
                    </a:ext>
                  </a:extLst>
                </a:gridCol>
                <a:gridCol w="1303020">
                  <a:extLst>
                    <a:ext uri="{9D8B030D-6E8A-4147-A177-3AD203B41FA5}">
                      <a16:colId xmlns:a16="http://schemas.microsoft.com/office/drawing/2014/main" val="20002"/>
                    </a:ext>
                  </a:extLst>
                </a:gridCol>
                <a:gridCol w="1303020">
                  <a:extLst>
                    <a:ext uri="{9D8B030D-6E8A-4147-A177-3AD203B41FA5}">
                      <a16:colId xmlns:a16="http://schemas.microsoft.com/office/drawing/2014/main" val="20003"/>
                    </a:ext>
                  </a:extLst>
                </a:gridCol>
                <a:gridCol w="1303020">
                  <a:extLst>
                    <a:ext uri="{9D8B030D-6E8A-4147-A177-3AD203B41FA5}">
                      <a16:colId xmlns:a16="http://schemas.microsoft.com/office/drawing/2014/main" val="20004"/>
                    </a:ext>
                  </a:extLst>
                </a:gridCol>
                <a:gridCol w="1303020">
                  <a:extLst>
                    <a:ext uri="{9D8B030D-6E8A-4147-A177-3AD203B41FA5}">
                      <a16:colId xmlns:a16="http://schemas.microsoft.com/office/drawing/2014/main" val="20005"/>
                    </a:ext>
                  </a:extLst>
                </a:gridCol>
              </a:tblGrid>
              <a:tr h="579075">
                <a:tc>
                  <a:txBody>
                    <a:bodyPr/>
                    <a:lstStyle/>
                    <a:p>
                      <a:r>
                        <a:rPr lang="en-US" sz="1600" dirty="0"/>
                        <a:t>Process</a:t>
                      </a:r>
                    </a:p>
                  </a:txBody>
                  <a:tcPr marT="45711" marB="45711"/>
                </a:tc>
                <a:tc>
                  <a:txBody>
                    <a:bodyPr/>
                    <a:lstStyle/>
                    <a:p>
                      <a:r>
                        <a:rPr lang="en-US" sz="1600" dirty="0"/>
                        <a:t>Suspended </a:t>
                      </a:r>
                      <a:br>
                        <a:rPr lang="en-US" sz="1600" dirty="0"/>
                      </a:br>
                      <a:r>
                        <a:rPr lang="en-US" sz="1600" dirty="0"/>
                        <a:t>solids</a:t>
                      </a:r>
                    </a:p>
                  </a:txBody>
                  <a:tcPr marT="45711" marB="45711"/>
                </a:tc>
                <a:tc>
                  <a:txBody>
                    <a:bodyPr/>
                    <a:lstStyle/>
                    <a:p>
                      <a:r>
                        <a:rPr lang="en-US" sz="1600" dirty="0"/>
                        <a:t>Dissolved organics</a:t>
                      </a:r>
                    </a:p>
                  </a:txBody>
                  <a:tcPr marT="45711" marB="45711"/>
                </a:tc>
                <a:tc>
                  <a:txBody>
                    <a:bodyPr/>
                    <a:lstStyle/>
                    <a:p>
                      <a:r>
                        <a:rPr lang="en-US" sz="1600" dirty="0"/>
                        <a:t>Dissolved inorganics</a:t>
                      </a:r>
                    </a:p>
                  </a:txBody>
                  <a:tcPr marT="45711" marB="45711"/>
                </a:tc>
                <a:tc>
                  <a:txBody>
                    <a:bodyPr/>
                    <a:lstStyle/>
                    <a:p>
                      <a:r>
                        <a:rPr lang="en-US" sz="1600" dirty="0"/>
                        <a:t>Micro-organisms</a:t>
                      </a:r>
                    </a:p>
                  </a:txBody>
                  <a:tcPr marT="45711" marB="45711"/>
                </a:tc>
                <a:tc>
                  <a:txBody>
                    <a:bodyPr/>
                    <a:lstStyle/>
                    <a:p>
                      <a:r>
                        <a:rPr lang="en-US" sz="1600" dirty="0"/>
                        <a:t>Dissolved gases</a:t>
                      </a:r>
                    </a:p>
                  </a:txBody>
                  <a:tcPr marT="45711" marB="45711"/>
                </a:tc>
                <a:extLst>
                  <a:ext uri="{0D108BD9-81ED-4DB2-BD59-A6C34878D82A}">
                    <a16:rowId xmlns:a16="http://schemas.microsoft.com/office/drawing/2014/main" val="10000"/>
                  </a:ext>
                </a:extLst>
              </a:tr>
              <a:tr h="365726">
                <a:tc gridSpan="6">
                  <a:txBody>
                    <a:bodyPr/>
                    <a:lstStyle/>
                    <a:p>
                      <a:r>
                        <a:rPr lang="en-US" sz="1800" b="1" dirty="0"/>
                        <a:t>Chemical Processes</a:t>
                      </a:r>
                    </a:p>
                  </a:txBody>
                  <a:tcPr marT="45711" marB="45711">
                    <a:solidFill>
                      <a:schemeClr val="bg2"/>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extLst>
                  <a:ext uri="{0D108BD9-81ED-4DB2-BD59-A6C34878D82A}">
                    <a16:rowId xmlns:a16="http://schemas.microsoft.com/office/drawing/2014/main" val="10001"/>
                  </a:ext>
                </a:extLst>
              </a:tr>
              <a:tr h="335248">
                <a:tc gridSpan="6">
                  <a:txBody>
                    <a:bodyPr/>
                    <a:lstStyle/>
                    <a:p>
                      <a:r>
                        <a:rPr lang="en-US" sz="1600" b="0" i="1" dirty="0"/>
                        <a:t>Electrolytic</a:t>
                      </a:r>
                      <a:r>
                        <a:rPr lang="en-US" sz="1600" b="0" i="1" baseline="0" dirty="0"/>
                        <a:t> processes</a:t>
                      </a:r>
                      <a:endParaRPr lang="en-US" sz="1600" b="0" i="1" dirty="0"/>
                    </a:p>
                  </a:txBody>
                  <a:tcPr marT="45711" marB="45711"/>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extLst>
                  <a:ext uri="{0D108BD9-81ED-4DB2-BD59-A6C34878D82A}">
                    <a16:rowId xmlns:a16="http://schemas.microsoft.com/office/drawing/2014/main" val="10002"/>
                  </a:ext>
                </a:extLst>
              </a:tr>
              <a:tr h="335248">
                <a:tc>
                  <a:txBody>
                    <a:bodyPr/>
                    <a:lstStyle/>
                    <a:p>
                      <a:r>
                        <a:rPr lang="en-US" sz="1600" dirty="0"/>
                        <a:t>        Electrodialysis</a:t>
                      </a:r>
                    </a:p>
                  </a:txBody>
                  <a:tcPr marT="45711" marB="45711"/>
                </a:tc>
                <a:tc>
                  <a:txBody>
                    <a:bodyPr/>
                    <a:lstStyle/>
                    <a:p>
                      <a:pPr algn="ctr"/>
                      <a:r>
                        <a:rPr lang="en-US" sz="1600" b="1" dirty="0"/>
                        <a:t>--</a:t>
                      </a:r>
                    </a:p>
                  </a:txBody>
                  <a:tcPr marT="45711" marB="45711"/>
                </a:tc>
                <a:tc>
                  <a:txBody>
                    <a:bodyPr/>
                    <a:lstStyle/>
                    <a:p>
                      <a:pPr algn="ctr"/>
                      <a:r>
                        <a:rPr lang="en-US" sz="1600" b="1" dirty="0"/>
                        <a:t>--</a:t>
                      </a:r>
                    </a:p>
                  </a:txBody>
                  <a:tcPr marT="45711" marB="45711"/>
                </a:tc>
                <a:tc>
                  <a:txBody>
                    <a:bodyPr/>
                    <a:lstStyle/>
                    <a:p>
                      <a:pPr algn="ctr"/>
                      <a:r>
                        <a:rPr lang="en-US" sz="1600" b="1" dirty="0"/>
                        <a:t>X</a:t>
                      </a:r>
                    </a:p>
                  </a:txBody>
                  <a:tcPr marT="45711" marB="45711"/>
                </a:tc>
                <a:tc>
                  <a:txBody>
                    <a:bodyPr/>
                    <a:lstStyle/>
                    <a:p>
                      <a:pPr algn="ctr"/>
                      <a:r>
                        <a:rPr lang="en-US" sz="1600" b="1" dirty="0"/>
                        <a:t>--</a:t>
                      </a:r>
                    </a:p>
                  </a:txBody>
                  <a:tcPr marT="45711" marB="45711"/>
                </a:tc>
                <a:tc>
                  <a:txBody>
                    <a:bodyPr/>
                    <a:lstStyle/>
                    <a:p>
                      <a:pPr algn="ctr"/>
                      <a:r>
                        <a:rPr lang="en-US" sz="1600" b="1" dirty="0"/>
                        <a:t>--</a:t>
                      </a:r>
                    </a:p>
                  </a:txBody>
                  <a:tcPr marT="45711" marB="45711"/>
                </a:tc>
                <a:extLst>
                  <a:ext uri="{0D108BD9-81ED-4DB2-BD59-A6C34878D82A}">
                    <a16:rowId xmlns:a16="http://schemas.microsoft.com/office/drawing/2014/main" val="10003"/>
                  </a:ext>
                </a:extLst>
              </a:tr>
              <a:tr h="335248">
                <a:tc>
                  <a:txBody>
                    <a:bodyPr/>
                    <a:lstStyle/>
                    <a:p>
                      <a:r>
                        <a:rPr lang="en-US" sz="1600" dirty="0"/>
                        <a:t>        Electrolysis</a:t>
                      </a:r>
                    </a:p>
                  </a:txBody>
                  <a:tcPr marT="45711" marB="45711"/>
                </a:tc>
                <a:tc>
                  <a:txBody>
                    <a:bodyPr/>
                    <a:lstStyle/>
                    <a:p>
                      <a:pPr algn="ctr"/>
                      <a:r>
                        <a:rPr lang="en-US" sz="1600" b="1" dirty="0"/>
                        <a:t>--</a:t>
                      </a:r>
                    </a:p>
                  </a:txBody>
                  <a:tcPr marT="45711" marB="45711"/>
                </a:tc>
                <a:tc>
                  <a:txBody>
                    <a:bodyPr/>
                    <a:lstStyle/>
                    <a:p>
                      <a:pPr algn="ctr"/>
                      <a:r>
                        <a:rPr lang="en-US" sz="1600" b="1" dirty="0"/>
                        <a:t>--</a:t>
                      </a:r>
                    </a:p>
                  </a:txBody>
                  <a:tcPr marT="45711" marB="45711"/>
                </a:tc>
                <a:tc>
                  <a:txBody>
                    <a:bodyPr/>
                    <a:lstStyle/>
                    <a:p>
                      <a:pPr algn="ctr"/>
                      <a:r>
                        <a:rPr lang="en-US" sz="1600" b="1" dirty="0"/>
                        <a:t>X</a:t>
                      </a:r>
                    </a:p>
                  </a:txBody>
                  <a:tcPr marT="45711" marB="45711"/>
                </a:tc>
                <a:tc>
                  <a:txBody>
                    <a:bodyPr/>
                    <a:lstStyle/>
                    <a:p>
                      <a:pPr algn="ctr"/>
                      <a:r>
                        <a:rPr lang="en-US" sz="1600" b="1" dirty="0"/>
                        <a:t>--</a:t>
                      </a:r>
                    </a:p>
                  </a:txBody>
                  <a:tcPr marT="45711" marB="45711"/>
                </a:tc>
                <a:tc>
                  <a:txBody>
                    <a:bodyPr/>
                    <a:lstStyle/>
                    <a:p>
                      <a:pPr algn="ctr"/>
                      <a:r>
                        <a:rPr lang="en-US" sz="1600" b="1" dirty="0"/>
                        <a:t>--</a:t>
                      </a:r>
                    </a:p>
                  </a:txBody>
                  <a:tcPr marT="45711" marB="45711"/>
                </a:tc>
                <a:extLst>
                  <a:ext uri="{0D108BD9-81ED-4DB2-BD59-A6C34878D82A}">
                    <a16:rowId xmlns:a16="http://schemas.microsoft.com/office/drawing/2014/main" val="10004"/>
                  </a:ext>
                </a:extLst>
              </a:tr>
              <a:tr h="335248">
                <a:tc gridSpan="6">
                  <a:txBody>
                    <a:bodyPr/>
                    <a:lstStyle/>
                    <a:p>
                      <a:r>
                        <a:rPr lang="en-US" sz="1600" i="1" dirty="0"/>
                        <a:t>Extractions</a:t>
                      </a:r>
                    </a:p>
                  </a:txBody>
                  <a:tcPr marT="45711" marB="45711"/>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extLst>
                  <a:ext uri="{0D108BD9-81ED-4DB2-BD59-A6C34878D82A}">
                    <a16:rowId xmlns:a16="http://schemas.microsoft.com/office/drawing/2014/main" val="10005"/>
                  </a:ext>
                </a:extLst>
              </a:tr>
              <a:tr h="335248">
                <a:tc>
                  <a:txBody>
                    <a:bodyPr/>
                    <a:lstStyle/>
                    <a:p>
                      <a:r>
                        <a:rPr lang="en-US" sz="1600" dirty="0"/>
                        <a:t>        Ion exchange</a:t>
                      </a:r>
                    </a:p>
                  </a:txBody>
                  <a:tcPr marT="45711" marB="45711"/>
                </a:tc>
                <a:tc>
                  <a:txBody>
                    <a:bodyPr/>
                    <a:lstStyle/>
                    <a:p>
                      <a:pPr algn="ctr"/>
                      <a:r>
                        <a:rPr lang="en-US" sz="1600" b="1" dirty="0"/>
                        <a:t>--</a:t>
                      </a:r>
                    </a:p>
                  </a:txBody>
                  <a:tcPr marT="45711" marB="45711"/>
                </a:tc>
                <a:tc>
                  <a:txBody>
                    <a:bodyPr/>
                    <a:lstStyle/>
                    <a:p>
                      <a:pPr algn="ctr"/>
                      <a:r>
                        <a:rPr lang="en-US" sz="1600" b="1" dirty="0"/>
                        <a:t>--</a:t>
                      </a:r>
                    </a:p>
                  </a:txBody>
                  <a:tcPr marT="45711" marB="45711"/>
                </a:tc>
                <a:tc>
                  <a:txBody>
                    <a:bodyPr/>
                    <a:lstStyle/>
                    <a:p>
                      <a:pPr algn="ctr"/>
                      <a:r>
                        <a:rPr lang="en-US" sz="1600" b="1" dirty="0"/>
                        <a:t>X</a:t>
                      </a:r>
                    </a:p>
                  </a:txBody>
                  <a:tcPr marT="45711" marB="45711"/>
                </a:tc>
                <a:tc>
                  <a:txBody>
                    <a:bodyPr/>
                    <a:lstStyle/>
                    <a:p>
                      <a:pPr algn="ctr"/>
                      <a:r>
                        <a:rPr lang="en-US" sz="1600" b="1" dirty="0"/>
                        <a:t>--</a:t>
                      </a:r>
                    </a:p>
                  </a:txBody>
                  <a:tcPr marT="45711" marB="45711"/>
                </a:tc>
                <a:tc>
                  <a:txBody>
                    <a:bodyPr/>
                    <a:lstStyle/>
                    <a:p>
                      <a:pPr algn="ctr"/>
                      <a:r>
                        <a:rPr lang="en-US" sz="1600" b="1" dirty="0"/>
                        <a:t>--</a:t>
                      </a:r>
                    </a:p>
                  </a:txBody>
                  <a:tcPr marT="45711" marB="45711"/>
                </a:tc>
                <a:extLst>
                  <a:ext uri="{0D108BD9-81ED-4DB2-BD59-A6C34878D82A}">
                    <a16:rowId xmlns:a16="http://schemas.microsoft.com/office/drawing/2014/main" val="10006"/>
                  </a:ext>
                </a:extLst>
              </a:tr>
              <a:tr h="579075">
                <a:tc>
                  <a:txBody>
                    <a:bodyPr/>
                    <a:lstStyle/>
                    <a:p>
                      <a:r>
                        <a:rPr lang="en-US" sz="1600" dirty="0"/>
                        <a:t>        Liquid-liquid  </a:t>
                      </a:r>
                    </a:p>
                    <a:p>
                      <a:r>
                        <a:rPr lang="en-US" sz="1600" dirty="0"/>
                        <a:t>        (solvent)</a:t>
                      </a:r>
                    </a:p>
                  </a:txBody>
                  <a:tcPr marT="45711" marB="45711"/>
                </a:tc>
                <a:tc>
                  <a:txBody>
                    <a:bodyPr/>
                    <a:lstStyle/>
                    <a:p>
                      <a:pPr algn="ctr"/>
                      <a:r>
                        <a:rPr lang="en-US" sz="1600" b="1" dirty="0"/>
                        <a:t>--</a:t>
                      </a:r>
                    </a:p>
                  </a:txBody>
                  <a:tcPr marT="45711" marB="45711"/>
                </a:tc>
                <a:tc>
                  <a:txBody>
                    <a:bodyPr/>
                    <a:lstStyle/>
                    <a:p>
                      <a:pPr algn="ctr"/>
                      <a:r>
                        <a:rPr lang="en-US" sz="1600" b="1" dirty="0"/>
                        <a:t>--</a:t>
                      </a:r>
                    </a:p>
                  </a:txBody>
                  <a:tcPr marT="45711" marB="45711"/>
                </a:tc>
                <a:tc>
                  <a:txBody>
                    <a:bodyPr/>
                    <a:lstStyle/>
                    <a:p>
                      <a:pPr algn="ctr"/>
                      <a:r>
                        <a:rPr lang="en-US" sz="1600" b="1" dirty="0"/>
                        <a:t>X</a:t>
                      </a:r>
                    </a:p>
                  </a:txBody>
                  <a:tcPr marT="45711" marB="45711"/>
                </a:tc>
                <a:tc>
                  <a:txBody>
                    <a:bodyPr/>
                    <a:lstStyle/>
                    <a:p>
                      <a:pPr algn="ctr"/>
                      <a:r>
                        <a:rPr lang="en-US" sz="1600" b="1" dirty="0"/>
                        <a:t>--</a:t>
                      </a:r>
                    </a:p>
                  </a:txBody>
                  <a:tcPr marT="45711" marB="45711"/>
                </a:tc>
                <a:tc>
                  <a:txBody>
                    <a:bodyPr/>
                    <a:lstStyle/>
                    <a:p>
                      <a:pPr algn="ctr"/>
                      <a:r>
                        <a:rPr lang="en-US" sz="1600" b="1" dirty="0"/>
                        <a:t>--</a:t>
                      </a:r>
                    </a:p>
                  </a:txBody>
                  <a:tcPr marT="45711" marB="45711"/>
                </a:tc>
                <a:extLst>
                  <a:ext uri="{0D108BD9-81ED-4DB2-BD59-A6C34878D82A}">
                    <a16:rowId xmlns:a16="http://schemas.microsoft.com/office/drawing/2014/main" val="10007"/>
                  </a:ext>
                </a:extLst>
              </a:tr>
              <a:tr h="335248">
                <a:tc>
                  <a:txBody>
                    <a:bodyPr/>
                    <a:lstStyle/>
                    <a:p>
                      <a:r>
                        <a:rPr lang="en-US" sz="1600" i="1" dirty="0"/>
                        <a:t>Incineration</a:t>
                      </a:r>
                    </a:p>
                  </a:txBody>
                  <a:tcPr marT="45711" marB="45711"/>
                </a:tc>
                <a:tc>
                  <a:txBody>
                    <a:bodyPr/>
                    <a:lstStyle/>
                    <a:p>
                      <a:pPr algn="ctr"/>
                      <a:r>
                        <a:rPr lang="en-US" sz="1600" b="1" dirty="0"/>
                        <a:t>X</a:t>
                      </a:r>
                    </a:p>
                  </a:txBody>
                  <a:tcPr marT="45711" marB="45711"/>
                </a:tc>
                <a:tc>
                  <a:txBody>
                    <a:bodyPr/>
                    <a:lstStyle/>
                    <a:p>
                      <a:pPr algn="ctr"/>
                      <a:r>
                        <a:rPr lang="en-US" sz="1600" b="1" dirty="0"/>
                        <a:t>X</a:t>
                      </a:r>
                    </a:p>
                  </a:txBody>
                  <a:tcPr marT="45711" marB="45711"/>
                </a:tc>
                <a:tc>
                  <a:txBody>
                    <a:bodyPr/>
                    <a:lstStyle/>
                    <a:p>
                      <a:pPr algn="ctr"/>
                      <a:r>
                        <a:rPr lang="en-US" sz="1600" b="1" dirty="0"/>
                        <a:t>--</a:t>
                      </a:r>
                    </a:p>
                  </a:txBody>
                  <a:tcPr marT="45711" marB="45711"/>
                </a:tc>
                <a:tc>
                  <a:txBody>
                    <a:bodyPr/>
                    <a:lstStyle/>
                    <a:p>
                      <a:pPr algn="ctr"/>
                      <a:r>
                        <a:rPr lang="en-US" sz="1600" b="1" dirty="0"/>
                        <a:t>X</a:t>
                      </a:r>
                    </a:p>
                  </a:txBody>
                  <a:tcPr marT="45711" marB="45711"/>
                </a:tc>
                <a:tc>
                  <a:txBody>
                    <a:bodyPr/>
                    <a:lstStyle/>
                    <a:p>
                      <a:pPr algn="ctr"/>
                      <a:r>
                        <a:rPr lang="en-US" sz="1600" b="1" dirty="0"/>
                        <a:t>X</a:t>
                      </a:r>
                    </a:p>
                  </a:txBody>
                  <a:tcPr marT="45711" marB="45711"/>
                </a:tc>
                <a:extLst>
                  <a:ext uri="{0D108BD9-81ED-4DB2-BD59-A6C34878D82A}">
                    <a16:rowId xmlns:a16="http://schemas.microsoft.com/office/drawing/2014/main" val="10008"/>
                  </a:ext>
                </a:extLst>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457200" y="438150"/>
            <a:ext cx="8229600" cy="781050"/>
          </a:xfrm>
        </p:spPr>
        <p:txBody>
          <a:bodyPr/>
          <a:lstStyle/>
          <a:p>
            <a:pPr eaLnBrk="1" hangingPunct="1"/>
            <a:r>
              <a:rPr lang="en-US" sz="4200">
                <a:latin typeface="Calibri" charset="0"/>
              </a:rPr>
              <a:t>Contaminant Removal Effectiveness</a:t>
            </a:r>
          </a:p>
        </p:txBody>
      </p:sp>
      <p:graphicFrame>
        <p:nvGraphicFramePr>
          <p:cNvPr id="4" name="Table 3"/>
          <p:cNvGraphicFramePr>
            <a:graphicFrameLocks noGrp="1"/>
          </p:cNvGraphicFramePr>
          <p:nvPr/>
        </p:nvGraphicFramePr>
        <p:xfrm>
          <a:off x="381000" y="1570038"/>
          <a:ext cx="8686800" cy="5211884"/>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1234440">
                  <a:extLst>
                    <a:ext uri="{9D8B030D-6E8A-4147-A177-3AD203B41FA5}">
                      <a16:colId xmlns:a16="http://schemas.microsoft.com/office/drawing/2014/main" val="20001"/>
                    </a:ext>
                  </a:extLst>
                </a:gridCol>
                <a:gridCol w="1234440">
                  <a:extLst>
                    <a:ext uri="{9D8B030D-6E8A-4147-A177-3AD203B41FA5}">
                      <a16:colId xmlns:a16="http://schemas.microsoft.com/office/drawing/2014/main" val="20002"/>
                    </a:ext>
                  </a:extLst>
                </a:gridCol>
                <a:gridCol w="1234440">
                  <a:extLst>
                    <a:ext uri="{9D8B030D-6E8A-4147-A177-3AD203B41FA5}">
                      <a16:colId xmlns:a16="http://schemas.microsoft.com/office/drawing/2014/main" val="20003"/>
                    </a:ext>
                  </a:extLst>
                </a:gridCol>
                <a:gridCol w="1234440">
                  <a:extLst>
                    <a:ext uri="{9D8B030D-6E8A-4147-A177-3AD203B41FA5}">
                      <a16:colId xmlns:a16="http://schemas.microsoft.com/office/drawing/2014/main" val="20004"/>
                    </a:ext>
                  </a:extLst>
                </a:gridCol>
                <a:gridCol w="1234440">
                  <a:extLst>
                    <a:ext uri="{9D8B030D-6E8A-4147-A177-3AD203B41FA5}">
                      <a16:colId xmlns:a16="http://schemas.microsoft.com/office/drawing/2014/main" val="20005"/>
                    </a:ext>
                  </a:extLst>
                </a:gridCol>
              </a:tblGrid>
              <a:tr h="579090">
                <a:tc>
                  <a:txBody>
                    <a:bodyPr/>
                    <a:lstStyle/>
                    <a:p>
                      <a:r>
                        <a:rPr lang="en-US" sz="1600" dirty="0"/>
                        <a:t>Process</a:t>
                      </a:r>
                    </a:p>
                  </a:txBody>
                  <a:tcPr marT="45713" marB="45713"/>
                </a:tc>
                <a:tc>
                  <a:txBody>
                    <a:bodyPr/>
                    <a:lstStyle/>
                    <a:p>
                      <a:r>
                        <a:rPr lang="en-US" sz="1600" dirty="0"/>
                        <a:t>Suspended </a:t>
                      </a:r>
                      <a:br>
                        <a:rPr lang="en-US" sz="1600" dirty="0"/>
                      </a:br>
                      <a:r>
                        <a:rPr lang="en-US" sz="1600" dirty="0"/>
                        <a:t>solids</a:t>
                      </a:r>
                    </a:p>
                  </a:txBody>
                  <a:tcPr marT="45713" marB="45713"/>
                </a:tc>
                <a:tc>
                  <a:txBody>
                    <a:bodyPr/>
                    <a:lstStyle/>
                    <a:p>
                      <a:r>
                        <a:rPr lang="en-US" sz="1600" dirty="0"/>
                        <a:t>Dissolved organics</a:t>
                      </a:r>
                    </a:p>
                  </a:txBody>
                  <a:tcPr marT="45713" marB="45713"/>
                </a:tc>
                <a:tc>
                  <a:txBody>
                    <a:bodyPr/>
                    <a:lstStyle/>
                    <a:p>
                      <a:r>
                        <a:rPr lang="en-US" sz="1600" dirty="0"/>
                        <a:t>Dissolved inorganics</a:t>
                      </a:r>
                    </a:p>
                  </a:txBody>
                  <a:tcPr marT="45713" marB="45713"/>
                </a:tc>
                <a:tc>
                  <a:txBody>
                    <a:bodyPr/>
                    <a:lstStyle/>
                    <a:p>
                      <a:r>
                        <a:rPr lang="en-US" sz="1600" dirty="0"/>
                        <a:t>Micro-organisms</a:t>
                      </a:r>
                    </a:p>
                  </a:txBody>
                  <a:tcPr marT="45713" marB="45713"/>
                </a:tc>
                <a:tc>
                  <a:txBody>
                    <a:bodyPr/>
                    <a:lstStyle/>
                    <a:p>
                      <a:r>
                        <a:rPr lang="en-US" sz="1600" dirty="0"/>
                        <a:t>Dissolved gases</a:t>
                      </a:r>
                    </a:p>
                  </a:txBody>
                  <a:tcPr marT="45713" marB="45713"/>
                </a:tc>
                <a:extLst>
                  <a:ext uri="{0D108BD9-81ED-4DB2-BD59-A6C34878D82A}">
                    <a16:rowId xmlns:a16="http://schemas.microsoft.com/office/drawing/2014/main" val="10000"/>
                  </a:ext>
                </a:extLst>
              </a:tr>
              <a:tr h="365737">
                <a:tc gridSpan="6">
                  <a:txBody>
                    <a:bodyPr/>
                    <a:lstStyle/>
                    <a:p>
                      <a:r>
                        <a:rPr lang="en-US" sz="1800" b="1" dirty="0"/>
                        <a:t>Physical Processes</a:t>
                      </a:r>
                    </a:p>
                  </a:txBody>
                  <a:tcPr marT="45713" marB="45713">
                    <a:solidFill>
                      <a:schemeClr val="bg2"/>
                    </a:solidFill>
                  </a:tcPr>
                </a:tc>
                <a:tc hMerge="1">
                  <a:txBody>
                    <a:bodyPr/>
                    <a:lstStyle/>
                    <a:p>
                      <a:endParaRPr lang="en-US"/>
                    </a:p>
                  </a:txBody>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extLst>
                  <a:ext uri="{0D108BD9-81ED-4DB2-BD59-A6C34878D82A}">
                    <a16:rowId xmlns:a16="http://schemas.microsoft.com/office/drawing/2014/main" val="10001"/>
                  </a:ext>
                </a:extLst>
              </a:tr>
              <a:tr h="335259">
                <a:tc gridSpan="6">
                  <a:txBody>
                    <a:bodyPr/>
                    <a:lstStyle/>
                    <a:p>
                      <a:r>
                        <a:rPr lang="en-US" sz="1600" i="1" dirty="0"/>
                        <a:t>Carbon</a:t>
                      </a:r>
                      <a:r>
                        <a:rPr lang="en-US" sz="1600" i="1" baseline="0" dirty="0"/>
                        <a:t> adsorption</a:t>
                      </a:r>
                      <a:endParaRPr lang="en-US" sz="1600" i="1" dirty="0"/>
                    </a:p>
                  </a:txBody>
                  <a:tcPr marT="45713" marB="45713"/>
                </a:tc>
                <a:tc hMerge="1">
                  <a:txBody>
                    <a:bodyPr/>
                    <a:lstStyle/>
                    <a:p>
                      <a:endParaRPr lang="en-US"/>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tc hMerge="1">
                  <a:txBody>
                    <a:bodyPr/>
                    <a:lstStyle/>
                    <a:p>
                      <a:pPr algn="ctr"/>
                      <a:endParaRPr lang="en-US" sz="1600" dirty="0"/>
                    </a:p>
                  </a:txBody>
                  <a:tcPr/>
                </a:tc>
                <a:extLst>
                  <a:ext uri="{0D108BD9-81ED-4DB2-BD59-A6C34878D82A}">
                    <a16:rowId xmlns:a16="http://schemas.microsoft.com/office/drawing/2014/main" val="10002"/>
                  </a:ext>
                </a:extLst>
              </a:tr>
              <a:tr h="335259">
                <a:tc>
                  <a:txBody>
                    <a:bodyPr/>
                    <a:lstStyle/>
                    <a:p>
                      <a:r>
                        <a:rPr lang="en-US" sz="1600" baseline="0" dirty="0"/>
                        <a:t>        Granular activated</a:t>
                      </a:r>
                    </a:p>
                  </a:txBody>
                  <a:tcPr marT="45713" marB="45713"/>
                </a:tc>
                <a:tc>
                  <a:txBody>
                    <a:bodyPr/>
                    <a:lstStyle/>
                    <a:p>
                      <a:pPr algn="ctr"/>
                      <a:r>
                        <a:rPr lang="en-US" sz="1600" b="1" dirty="0"/>
                        <a:t>X</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tc>
                  <a:txBody>
                    <a:bodyPr/>
                    <a:lstStyle/>
                    <a:p>
                      <a:pPr algn="ctr"/>
                      <a:r>
                        <a:rPr lang="en-US" sz="1600" b="1" dirty="0"/>
                        <a:t>--</a:t>
                      </a:r>
                    </a:p>
                  </a:txBody>
                  <a:tcPr marT="45713" marB="45713"/>
                </a:tc>
                <a:tc>
                  <a:txBody>
                    <a:bodyPr/>
                    <a:lstStyle/>
                    <a:p>
                      <a:pPr algn="ctr"/>
                      <a:r>
                        <a:rPr lang="en-US" sz="1600" b="1" dirty="0"/>
                        <a:t>X</a:t>
                      </a:r>
                    </a:p>
                  </a:txBody>
                  <a:tcPr marT="45713" marB="45713"/>
                </a:tc>
                <a:extLst>
                  <a:ext uri="{0D108BD9-81ED-4DB2-BD59-A6C34878D82A}">
                    <a16:rowId xmlns:a16="http://schemas.microsoft.com/office/drawing/2014/main" val="10003"/>
                  </a:ext>
                </a:extLst>
              </a:tr>
              <a:tr h="335259">
                <a:tc>
                  <a:txBody>
                    <a:bodyPr/>
                    <a:lstStyle/>
                    <a:p>
                      <a:r>
                        <a:rPr lang="en-US" sz="1600" dirty="0"/>
                        <a:t>        Powdered </a:t>
                      </a:r>
                    </a:p>
                  </a:txBody>
                  <a:tcPr marT="45713" marB="45713"/>
                </a:tc>
                <a:tc>
                  <a:txBody>
                    <a:bodyPr/>
                    <a:lstStyle/>
                    <a:p>
                      <a:pPr algn="ctr"/>
                      <a:r>
                        <a:rPr lang="en-US" sz="1600" b="1" dirty="0"/>
                        <a:t>X</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tc>
                  <a:txBody>
                    <a:bodyPr/>
                    <a:lstStyle/>
                    <a:p>
                      <a:pPr algn="ctr"/>
                      <a:r>
                        <a:rPr lang="en-US" sz="1600" b="1" dirty="0"/>
                        <a:t>X</a:t>
                      </a:r>
                    </a:p>
                  </a:txBody>
                  <a:tcPr marT="45713" marB="45713"/>
                </a:tc>
                <a:tc>
                  <a:txBody>
                    <a:bodyPr/>
                    <a:lstStyle/>
                    <a:p>
                      <a:pPr algn="ctr"/>
                      <a:r>
                        <a:rPr lang="en-US" sz="1600" b="1" dirty="0"/>
                        <a:t>X</a:t>
                      </a:r>
                    </a:p>
                  </a:txBody>
                  <a:tcPr marT="45713" marB="45713"/>
                </a:tc>
                <a:extLst>
                  <a:ext uri="{0D108BD9-81ED-4DB2-BD59-A6C34878D82A}">
                    <a16:rowId xmlns:a16="http://schemas.microsoft.com/office/drawing/2014/main" val="10004"/>
                  </a:ext>
                </a:extLst>
              </a:tr>
              <a:tr h="335259">
                <a:tc>
                  <a:txBody>
                    <a:bodyPr/>
                    <a:lstStyle/>
                    <a:p>
                      <a:r>
                        <a:rPr lang="en-US" sz="1600" i="1" dirty="0"/>
                        <a:t>Distillation</a:t>
                      </a:r>
                    </a:p>
                  </a:txBody>
                  <a:tcPr marT="45713" marB="45713"/>
                </a:tc>
                <a:tc>
                  <a:txBody>
                    <a:bodyPr/>
                    <a:lstStyle/>
                    <a:p>
                      <a:pPr algn="ctr"/>
                      <a:r>
                        <a:rPr lang="en-US" sz="1600" b="1" dirty="0"/>
                        <a:t>X</a:t>
                      </a:r>
                    </a:p>
                  </a:txBody>
                  <a:tcPr marT="45713" marB="45713"/>
                </a:tc>
                <a:tc>
                  <a:txBody>
                    <a:bodyPr/>
                    <a:lstStyle/>
                    <a:p>
                      <a:pPr algn="ctr"/>
                      <a:r>
                        <a:rPr lang="en-US" sz="1600" b="1" dirty="0"/>
                        <a:t>X</a:t>
                      </a:r>
                    </a:p>
                  </a:txBody>
                  <a:tcPr marT="45713" marB="45713"/>
                </a:tc>
                <a:tc>
                  <a:txBody>
                    <a:bodyPr/>
                    <a:lstStyle/>
                    <a:p>
                      <a:pPr algn="ctr"/>
                      <a:r>
                        <a:rPr lang="en-US" sz="1600" b="1" dirty="0"/>
                        <a:t>X</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extLst>
                  <a:ext uri="{0D108BD9-81ED-4DB2-BD59-A6C34878D82A}">
                    <a16:rowId xmlns:a16="http://schemas.microsoft.com/office/drawing/2014/main" val="10005"/>
                  </a:ext>
                </a:extLst>
              </a:tr>
              <a:tr h="335259">
                <a:tc gridSpan="6">
                  <a:txBody>
                    <a:bodyPr/>
                    <a:lstStyle/>
                    <a:p>
                      <a:pPr algn="l"/>
                      <a:r>
                        <a:rPr lang="en-US" sz="1600" i="1" dirty="0"/>
                        <a:t>Filtration</a:t>
                      </a:r>
                    </a:p>
                  </a:txBody>
                  <a:tcPr marT="45713" marB="45713"/>
                </a:tc>
                <a:tc hMerge="1">
                  <a:txBody>
                    <a:bodyPr/>
                    <a:lstStyle/>
                    <a:p>
                      <a:endParaRPr lang="en-US" sz="1600" dirty="0"/>
                    </a:p>
                  </a:txBody>
                  <a:tcPr/>
                </a:tc>
                <a:tc hMerge="1">
                  <a:txBody>
                    <a:bodyPr/>
                    <a:lstStyle/>
                    <a:p>
                      <a:endParaRPr lang="en-US" sz="1600" dirty="0"/>
                    </a:p>
                  </a:txBody>
                  <a:tcPr/>
                </a:tc>
                <a:tc hMerge="1">
                  <a:txBody>
                    <a:bodyPr/>
                    <a:lstStyle/>
                    <a:p>
                      <a:endParaRPr lang="en-US" sz="1600" dirty="0"/>
                    </a:p>
                  </a:txBody>
                  <a:tcPr/>
                </a:tc>
                <a:tc hMerge="1">
                  <a:txBody>
                    <a:bodyPr/>
                    <a:lstStyle/>
                    <a:p>
                      <a:endParaRPr lang="en-US" sz="1600" dirty="0"/>
                    </a:p>
                  </a:txBody>
                  <a:tcPr/>
                </a:tc>
                <a:tc hMerge="1">
                  <a:txBody>
                    <a:bodyPr/>
                    <a:lstStyle/>
                    <a:p>
                      <a:endParaRPr lang="en-US" sz="1600" dirty="0"/>
                    </a:p>
                  </a:txBody>
                  <a:tcPr/>
                </a:tc>
                <a:extLst>
                  <a:ext uri="{0D108BD9-81ED-4DB2-BD59-A6C34878D82A}">
                    <a16:rowId xmlns:a16="http://schemas.microsoft.com/office/drawing/2014/main" val="10006"/>
                  </a:ext>
                </a:extLst>
              </a:tr>
              <a:tr h="579090">
                <a:tc>
                  <a:txBody>
                    <a:bodyPr/>
                    <a:lstStyle/>
                    <a:p>
                      <a:r>
                        <a:rPr lang="en-US" sz="1600" dirty="0"/>
                        <a:t>        Diatomaceous </a:t>
                      </a:r>
                    </a:p>
                    <a:p>
                      <a:r>
                        <a:rPr lang="en-US" sz="1600" dirty="0"/>
                        <a:t>        earth filtration</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tc>
                  <a:txBody>
                    <a:bodyPr/>
                    <a:lstStyle/>
                    <a:p>
                      <a:pPr algn="ctr"/>
                      <a:r>
                        <a:rPr lang="en-US" sz="1600" b="1" dirty="0"/>
                        <a:t>--</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extLst>
                  <a:ext uri="{0D108BD9-81ED-4DB2-BD59-A6C34878D82A}">
                    <a16:rowId xmlns:a16="http://schemas.microsoft.com/office/drawing/2014/main" val="10007"/>
                  </a:ext>
                </a:extLst>
              </a:tr>
              <a:tr h="335259">
                <a:tc>
                  <a:txBody>
                    <a:bodyPr/>
                    <a:lstStyle/>
                    <a:p>
                      <a:r>
                        <a:rPr lang="en-US" sz="1600" dirty="0"/>
                        <a:t>        Dual media</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tc>
                  <a:txBody>
                    <a:bodyPr/>
                    <a:lstStyle/>
                    <a:p>
                      <a:pPr algn="ctr"/>
                      <a:r>
                        <a:rPr lang="en-US" sz="1600" b="1" dirty="0"/>
                        <a:t>--</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extLst>
                  <a:ext uri="{0D108BD9-81ED-4DB2-BD59-A6C34878D82A}">
                    <a16:rowId xmlns:a16="http://schemas.microsoft.com/office/drawing/2014/main" val="10008"/>
                  </a:ext>
                </a:extLst>
              </a:tr>
              <a:tr h="335259">
                <a:tc>
                  <a:txBody>
                    <a:bodyPr/>
                    <a:lstStyle/>
                    <a:p>
                      <a:r>
                        <a:rPr lang="en-US" sz="1600" dirty="0"/>
                        <a:t>       </a:t>
                      </a:r>
                      <a:r>
                        <a:rPr lang="en-US" sz="1600" baseline="0" dirty="0"/>
                        <a:t> Micro-screening</a:t>
                      </a:r>
                      <a:endParaRPr lang="en-US" sz="1600" dirty="0"/>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tc>
                  <a:txBody>
                    <a:bodyPr/>
                    <a:lstStyle/>
                    <a:p>
                      <a:pPr algn="ctr"/>
                      <a:r>
                        <a:rPr lang="en-US" sz="1600" b="1" dirty="0"/>
                        <a:t>--</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extLst>
                  <a:ext uri="{0D108BD9-81ED-4DB2-BD59-A6C34878D82A}">
                    <a16:rowId xmlns:a16="http://schemas.microsoft.com/office/drawing/2014/main" val="10009"/>
                  </a:ext>
                </a:extLst>
              </a:tr>
              <a:tr h="335259">
                <a:tc>
                  <a:txBody>
                    <a:bodyPr/>
                    <a:lstStyle/>
                    <a:p>
                      <a:r>
                        <a:rPr lang="en-US" sz="1600" dirty="0"/>
                        <a:t>        Sand filtration</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tc>
                  <a:txBody>
                    <a:bodyPr/>
                    <a:lstStyle/>
                    <a:p>
                      <a:pPr algn="ctr"/>
                      <a:r>
                        <a:rPr lang="en-US" sz="1600" b="1" dirty="0"/>
                        <a:t>--</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extLst>
                  <a:ext uri="{0D108BD9-81ED-4DB2-BD59-A6C34878D82A}">
                    <a16:rowId xmlns:a16="http://schemas.microsoft.com/office/drawing/2014/main" val="10010"/>
                  </a:ext>
                </a:extLst>
              </a:tr>
              <a:tr h="335259">
                <a:tc>
                  <a:txBody>
                    <a:bodyPr/>
                    <a:lstStyle/>
                    <a:p>
                      <a:r>
                        <a:rPr lang="en-US" sz="1600" i="1" dirty="0"/>
                        <a:t>Flocculation-sedimentation</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tc>
                  <a:txBody>
                    <a:bodyPr/>
                    <a:lstStyle/>
                    <a:p>
                      <a:pPr algn="ctr"/>
                      <a:r>
                        <a:rPr lang="en-US" sz="1600" b="1" dirty="0"/>
                        <a:t>--</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extLst>
                  <a:ext uri="{0D108BD9-81ED-4DB2-BD59-A6C34878D82A}">
                    <a16:rowId xmlns:a16="http://schemas.microsoft.com/office/drawing/2014/main" val="10011"/>
                  </a:ext>
                </a:extLst>
              </a:tr>
              <a:tr h="335259">
                <a:tc>
                  <a:txBody>
                    <a:bodyPr/>
                    <a:lstStyle/>
                    <a:p>
                      <a:r>
                        <a:rPr lang="en-US" sz="1600" i="1" dirty="0"/>
                        <a:t>Foam separation</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tc>
                  <a:txBody>
                    <a:bodyPr/>
                    <a:lstStyle/>
                    <a:p>
                      <a:pPr algn="ctr"/>
                      <a:r>
                        <a:rPr lang="en-US" sz="1600" b="1" dirty="0"/>
                        <a:t>--</a:t>
                      </a:r>
                    </a:p>
                  </a:txBody>
                  <a:tcPr marT="45713" marB="45713"/>
                </a:tc>
                <a:extLst>
                  <a:ext uri="{0D108BD9-81ED-4DB2-BD59-A6C34878D82A}">
                    <a16:rowId xmlns:a16="http://schemas.microsoft.com/office/drawing/2014/main" val="10012"/>
                  </a:ext>
                </a:extLst>
              </a:tr>
              <a:tr h="335259">
                <a:tc>
                  <a:txBody>
                    <a:bodyPr/>
                    <a:lstStyle/>
                    <a:p>
                      <a:r>
                        <a:rPr lang="en-US" sz="1600" i="1" dirty="0"/>
                        <a:t>Freezing</a:t>
                      </a:r>
                    </a:p>
                  </a:txBody>
                  <a:tcPr marT="45713" marB="45713"/>
                </a:tc>
                <a:tc>
                  <a:txBody>
                    <a:bodyPr/>
                    <a:lstStyle/>
                    <a:p>
                      <a:pPr algn="ctr"/>
                      <a:r>
                        <a:rPr lang="en-US" sz="1600" b="1" dirty="0"/>
                        <a:t>--</a:t>
                      </a:r>
                    </a:p>
                  </a:txBody>
                  <a:tcPr marT="45713" marB="45713"/>
                </a:tc>
                <a:tc>
                  <a:txBody>
                    <a:bodyPr/>
                    <a:lstStyle/>
                    <a:p>
                      <a:pPr algn="ctr"/>
                      <a:r>
                        <a:rPr lang="en-US" sz="1600" b="1" dirty="0"/>
                        <a:t>X</a:t>
                      </a:r>
                    </a:p>
                  </a:txBody>
                  <a:tcPr marT="45713" marB="45713"/>
                </a:tc>
                <a:tc>
                  <a:txBody>
                    <a:bodyPr/>
                    <a:lstStyle/>
                    <a:p>
                      <a:pPr algn="ctr"/>
                      <a:r>
                        <a:rPr lang="en-US" sz="1600" b="1" dirty="0"/>
                        <a:t>X</a:t>
                      </a:r>
                    </a:p>
                  </a:txBody>
                  <a:tcPr marT="45713" marB="45713"/>
                </a:tc>
                <a:tc>
                  <a:txBody>
                    <a:bodyPr/>
                    <a:lstStyle/>
                    <a:p>
                      <a:pPr algn="ctr"/>
                      <a:r>
                        <a:rPr lang="en-US" sz="1600" b="1" dirty="0"/>
                        <a:t>--</a:t>
                      </a:r>
                    </a:p>
                  </a:txBody>
                  <a:tcPr marT="45713" marB="45713"/>
                </a:tc>
                <a:tc>
                  <a:txBody>
                    <a:bodyPr/>
                    <a:lstStyle/>
                    <a:p>
                      <a:pPr algn="ctr"/>
                      <a:r>
                        <a:rPr lang="en-US" sz="1600" b="1" dirty="0"/>
                        <a:t>--</a:t>
                      </a:r>
                    </a:p>
                  </a:txBody>
                  <a:tcPr marT="45713" marB="45713"/>
                </a:tc>
                <a:extLst>
                  <a:ext uri="{0D108BD9-81ED-4DB2-BD59-A6C34878D82A}">
                    <a16:rowId xmlns:a16="http://schemas.microsoft.com/office/drawing/2014/main" val="1001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a:xfrm>
            <a:off x="457200" y="457200"/>
            <a:ext cx="8229600" cy="781050"/>
          </a:xfrm>
        </p:spPr>
        <p:txBody>
          <a:bodyPr/>
          <a:lstStyle/>
          <a:p>
            <a:pPr eaLnBrk="1" hangingPunct="1"/>
            <a:r>
              <a:rPr lang="en-US" sz="4200">
                <a:latin typeface="Calibri" charset="0"/>
              </a:rPr>
              <a:t>Contaminant Removal Effectiveness</a:t>
            </a:r>
          </a:p>
        </p:txBody>
      </p:sp>
      <p:graphicFrame>
        <p:nvGraphicFramePr>
          <p:cNvPr id="4" name="Table 3"/>
          <p:cNvGraphicFramePr>
            <a:graphicFrameLocks noGrp="1"/>
          </p:cNvGraphicFramePr>
          <p:nvPr/>
        </p:nvGraphicFramePr>
        <p:xfrm>
          <a:off x="381000" y="1600200"/>
          <a:ext cx="8686800" cy="2621098"/>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1234440">
                  <a:extLst>
                    <a:ext uri="{9D8B030D-6E8A-4147-A177-3AD203B41FA5}">
                      <a16:colId xmlns:a16="http://schemas.microsoft.com/office/drawing/2014/main" val="20001"/>
                    </a:ext>
                  </a:extLst>
                </a:gridCol>
                <a:gridCol w="1234440">
                  <a:extLst>
                    <a:ext uri="{9D8B030D-6E8A-4147-A177-3AD203B41FA5}">
                      <a16:colId xmlns:a16="http://schemas.microsoft.com/office/drawing/2014/main" val="20002"/>
                    </a:ext>
                  </a:extLst>
                </a:gridCol>
                <a:gridCol w="1234440">
                  <a:extLst>
                    <a:ext uri="{9D8B030D-6E8A-4147-A177-3AD203B41FA5}">
                      <a16:colId xmlns:a16="http://schemas.microsoft.com/office/drawing/2014/main" val="20003"/>
                    </a:ext>
                  </a:extLst>
                </a:gridCol>
                <a:gridCol w="1234440">
                  <a:extLst>
                    <a:ext uri="{9D8B030D-6E8A-4147-A177-3AD203B41FA5}">
                      <a16:colId xmlns:a16="http://schemas.microsoft.com/office/drawing/2014/main" val="20004"/>
                    </a:ext>
                  </a:extLst>
                </a:gridCol>
                <a:gridCol w="1234440">
                  <a:extLst>
                    <a:ext uri="{9D8B030D-6E8A-4147-A177-3AD203B41FA5}">
                      <a16:colId xmlns:a16="http://schemas.microsoft.com/office/drawing/2014/main" val="20005"/>
                    </a:ext>
                  </a:extLst>
                </a:gridCol>
              </a:tblGrid>
              <a:tr h="579061">
                <a:tc>
                  <a:txBody>
                    <a:bodyPr/>
                    <a:lstStyle/>
                    <a:p>
                      <a:r>
                        <a:rPr lang="en-US" sz="1600" dirty="0"/>
                        <a:t>Process</a:t>
                      </a:r>
                    </a:p>
                  </a:txBody>
                  <a:tcPr marT="45707" marB="45707"/>
                </a:tc>
                <a:tc>
                  <a:txBody>
                    <a:bodyPr/>
                    <a:lstStyle/>
                    <a:p>
                      <a:r>
                        <a:rPr lang="en-US" sz="1600" dirty="0"/>
                        <a:t>Suspended </a:t>
                      </a:r>
                      <a:br>
                        <a:rPr lang="en-US" sz="1600" dirty="0"/>
                      </a:br>
                      <a:r>
                        <a:rPr lang="en-US" sz="1600" dirty="0"/>
                        <a:t>solids</a:t>
                      </a:r>
                    </a:p>
                  </a:txBody>
                  <a:tcPr marT="45707" marB="45707"/>
                </a:tc>
                <a:tc>
                  <a:txBody>
                    <a:bodyPr/>
                    <a:lstStyle/>
                    <a:p>
                      <a:r>
                        <a:rPr lang="en-US" sz="1600" dirty="0"/>
                        <a:t>Dissolved organics</a:t>
                      </a:r>
                    </a:p>
                  </a:txBody>
                  <a:tcPr marT="45707" marB="45707"/>
                </a:tc>
                <a:tc>
                  <a:txBody>
                    <a:bodyPr/>
                    <a:lstStyle/>
                    <a:p>
                      <a:r>
                        <a:rPr lang="en-US" sz="1600" dirty="0"/>
                        <a:t>Dissolved inorganics</a:t>
                      </a:r>
                    </a:p>
                  </a:txBody>
                  <a:tcPr marT="45707" marB="45707"/>
                </a:tc>
                <a:tc>
                  <a:txBody>
                    <a:bodyPr/>
                    <a:lstStyle/>
                    <a:p>
                      <a:r>
                        <a:rPr lang="en-US" sz="1600" dirty="0"/>
                        <a:t>Micro-organisms</a:t>
                      </a:r>
                    </a:p>
                  </a:txBody>
                  <a:tcPr marT="45707" marB="45707"/>
                </a:tc>
                <a:tc>
                  <a:txBody>
                    <a:bodyPr/>
                    <a:lstStyle/>
                    <a:p>
                      <a:r>
                        <a:rPr lang="en-US" sz="1600" dirty="0"/>
                        <a:t>Dissolved gases</a:t>
                      </a:r>
                    </a:p>
                  </a:txBody>
                  <a:tcPr marT="45707" marB="45707"/>
                </a:tc>
                <a:extLst>
                  <a:ext uri="{0D108BD9-81ED-4DB2-BD59-A6C34878D82A}">
                    <a16:rowId xmlns:a16="http://schemas.microsoft.com/office/drawing/2014/main" val="10000"/>
                  </a:ext>
                </a:extLst>
              </a:tr>
              <a:tr h="365715">
                <a:tc gridSpan="6">
                  <a:txBody>
                    <a:bodyPr/>
                    <a:lstStyle/>
                    <a:p>
                      <a:r>
                        <a:rPr lang="en-US" sz="1800" b="1" dirty="0"/>
                        <a:t>Membrane</a:t>
                      </a:r>
                      <a:r>
                        <a:rPr lang="en-US" sz="1800" b="1" baseline="0" dirty="0"/>
                        <a:t> processes</a:t>
                      </a:r>
                      <a:endParaRPr lang="en-US" sz="1800" b="1" dirty="0"/>
                    </a:p>
                  </a:txBody>
                  <a:tcPr marT="45707" marB="45707">
                    <a:solidFill>
                      <a:schemeClr val="bg2"/>
                    </a:solidFill>
                  </a:tcPr>
                </a:tc>
                <a:tc hMerge="1">
                  <a:txBody>
                    <a:bodyPr/>
                    <a:lstStyle/>
                    <a:p>
                      <a:endParaRPr lang="en-US"/>
                    </a:p>
                  </a:txBody>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tc hMerge="1">
                  <a:txBody>
                    <a:bodyPr/>
                    <a:lstStyle/>
                    <a:p>
                      <a:pPr algn="ctr"/>
                      <a:endParaRPr lang="en-US" sz="1600" dirty="0"/>
                    </a:p>
                  </a:txBody>
                  <a:tcPr>
                    <a:solidFill>
                      <a:srgbClr val="A3A101"/>
                    </a:solidFill>
                  </a:tcPr>
                </a:tc>
                <a:extLst>
                  <a:ext uri="{0D108BD9-81ED-4DB2-BD59-A6C34878D82A}">
                    <a16:rowId xmlns:a16="http://schemas.microsoft.com/office/drawing/2014/main" val="10001"/>
                  </a:ext>
                </a:extLst>
              </a:tr>
              <a:tr h="335237">
                <a:tc>
                  <a:txBody>
                    <a:bodyPr/>
                    <a:lstStyle/>
                    <a:p>
                      <a:r>
                        <a:rPr lang="en-US" sz="1600" i="1" dirty="0"/>
                        <a:t>Microfiltration</a:t>
                      </a:r>
                    </a:p>
                  </a:txBody>
                  <a:tcPr marT="45707" marB="45707"/>
                </a:tc>
                <a:tc>
                  <a:txBody>
                    <a:bodyPr/>
                    <a:lstStyle/>
                    <a:p>
                      <a:pPr algn="ctr"/>
                      <a:r>
                        <a:rPr lang="en-US" sz="1600" b="1" dirty="0"/>
                        <a:t>X</a:t>
                      </a:r>
                    </a:p>
                  </a:txBody>
                  <a:tcPr marT="45707" marB="45707"/>
                </a:tc>
                <a:tc>
                  <a:txBody>
                    <a:bodyPr/>
                    <a:lstStyle/>
                    <a:p>
                      <a:pPr algn="ctr"/>
                      <a:r>
                        <a:rPr lang="en-US" sz="1600" b="1" dirty="0"/>
                        <a:t>--</a:t>
                      </a:r>
                    </a:p>
                  </a:txBody>
                  <a:tcPr marT="45707" marB="45707"/>
                </a:tc>
                <a:tc>
                  <a:txBody>
                    <a:bodyPr/>
                    <a:lstStyle/>
                    <a:p>
                      <a:pPr algn="ctr"/>
                      <a:r>
                        <a:rPr lang="en-US" sz="1600" b="1" dirty="0"/>
                        <a:t>--</a:t>
                      </a:r>
                    </a:p>
                  </a:txBody>
                  <a:tcPr marT="45707" marB="45707"/>
                </a:tc>
                <a:tc>
                  <a:txBody>
                    <a:bodyPr/>
                    <a:lstStyle/>
                    <a:p>
                      <a:pPr algn="ctr"/>
                      <a:r>
                        <a:rPr lang="en-US" sz="1600" b="1" dirty="0"/>
                        <a:t>X</a:t>
                      </a:r>
                    </a:p>
                  </a:txBody>
                  <a:tcPr marT="45707" marB="45707"/>
                </a:tc>
                <a:tc>
                  <a:txBody>
                    <a:bodyPr/>
                    <a:lstStyle/>
                    <a:p>
                      <a:pPr algn="ctr"/>
                      <a:r>
                        <a:rPr lang="en-US" sz="1600" b="1" dirty="0"/>
                        <a:t>--</a:t>
                      </a:r>
                    </a:p>
                  </a:txBody>
                  <a:tcPr marT="45707" marB="45707"/>
                </a:tc>
                <a:extLst>
                  <a:ext uri="{0D108BD9-81ED-4DB2-BD59-A6C34878D82A}">
                    <a16:rowId xmlns:a16="http://schemas.microsoft.com/office/drawing/2014/main" val="10002"/>
                  </a:ext>
                </a:extLst>
              </a:tr>
              <a:tr h="335237">
                <a:tc>
                  <a:txBody>
                    <a:bodyPr/>
                    <a:lstStyle/>
                    <a:p>
                      <a:r>
                        <a:rPr lang="en-US" sz="1600" i="1" dirty="0"/>
                        <a:t>Ultrafiltration</a:t>
                      </a:r>
                    </a:p>
                  </a:txBody>
                  <a:tcPr marT="45707" marB="45707"/>
                </a:tc>
                <a:tc>
                  <a:txBody>
                    <a:bodyPr/>
                    <a:lstStyle/>
                    <a:p>
                      <a:pPr algn="ctr"/>
                      <a:r>
                        <a:rPr lang="en-US" sz="1600" b="1" dirty="0"/>
                        <a:t>X</a:t>
                      </a:r>
                    </a:p>
                  </a:txBody>
                  <a:tcPr marT="45707" marB="45707"/>
                </a:tc>
                <a:tc>
                  <a:txBody>
                    <a:bodyPr/>
                    <a:lstStyle/>
                    <a:p>
                      <a:pPr algn="ctr"/>
                      <a:r>
                        <a:rPr lang="en-US" sz="1600" b="1" dirty="0"/>
                        <a:t>X</a:t>
                      </a:r>
                    </a:p>
                  </a:txBody>
                  <a:tcPr marT="45707" marB="45707"/>
                </a:tc>
                <a:tc>
                  <a:txBody>
                    <a:bodyPr/>
                    <a:lstStyle/>
                    <a:p>
                      <a:pPr algn="ctr"/>
                      <a:r>
                        <a:rPr lang="en-US" sz="1600" b="1" dirty="0"/>
                        <a:t>--</a:t>
                      </a:r>
                    </a:p>
                  </a:txBody>
                  <a:tcPr marT="45707" marB="45707"/>
                </a:tc>
                <a:tc>
                  <a:txBody>
                    <a:bodyPr/>
                    <a:lstStyle/>
                    <a:p>
                      <a:pPr algn="ctr"/>
                      <a:r>
                        <a:rPr lang="en-US" sz="1600" b="1" dirty="0"/>
                        <a:t>X</a:t>
                      </a:r>
                    </a:p>
                  </a:txBody>
                  <a:tcPr marT="45707" marB="45707"/>
                </a:tc>
                <a:tc>
                  <a:txBody>
                    <a:bodyPr/>
                    <a:lstStyle/>
                    <a:p>
                      <a:pPr algn="ctr"/>
                      <a:r>
                        <a:rPr lang="en-US" sz="1600" b="1" dirty="0"/>
                        <a:t>--</a:t>
                      </a:r>
                    </a:p>
                  </a:txBody>
                  <a:tcPr marT="45707" marB="45707"/>
                </a:tc>
                <a:extLst>
                  <a:ext uri="{0D108BD9-81ED-4DB2-BD59-A6C34878D82A}">
                    <a16:rowId xmlns:a16="http://schemas.microsoft.com/office/drawing/2014/main" val="10003"/>
                  </a:ext>
                </a:extLst>
              </a:tr>
              <a:tr h="335237">
                <a:tc>
                  <a:txBody>
                    <a:bodyPr/>
                    <a:lstStyle/>
                    <a:p>
                      <a:r>
                        <a:rPr lang="en-US" sz="1600" i="1" dirty="0"/>
                        <a:t>Nanofiltration</a:t>
                      </a:r>
                    </a:p>
                  </a:txBody>
                  <a:tcPr marT="45707" marB="45707"/>
                </a:tc>
                <a:tc>
                  <a:txBody>
                    <a:bodyPr/>
                    <a:lstStyle/>
                    <a:p>
                      <a:pPr algn="ctr"/>
                      <a:r>
                        <a:rPr lang="en-US" sz="1600" b="1" dirty="0"/>
                        <a:t>X</a:t>
                      </a:r>
                    </a:p>
                  </a:txBody>
                  <a:tcPr marT="45707" marB="45707"/>
                </a:tc>
                <a:tc>
                  <a:txBody>
                    <a:bodyPr/>
                    <a:lstStyle/>
                    <a:p>
                      <a:pPr algn="ctr"/>
                      <a:r>
                        <a:rPr lang="en-US" sz="1600" b="1" dirty="0"/>
                        <a:t>X</a:t>
                      </a:r>
                    </a:p>
                  </a:txBody>
                  <a:tcPr marT="45707" marB="45707"/>
                </a:tc>
                <a:tc>
                  <a:txBody>
                    <a:bodyPr/>
                    <a:lstStyle/>
                    <a:p>
                      <a:pPr algn="ctr"/>
                      <a:r>
                        <a:rPr lang="en-US" sz="1600" b="1" dirty="0"/>
                        <a:t>X</a:t>
                      </a:r>
                    </a:p>
                  </a:txBody>
                  <a:tcPr marT="45707" marB="45707"/>
                </a:tc>
                <a:tc>
                  <a:txBody>
                    <a:bodyPr/>
                    <a:lstStyle/>
                    <a:p>
                      <a:pPr algn="ctr"/>
                      <a:r>
                        <a:rPr lang="en-US" sz="1600" b="1" dirty="0"/>
                        <a:t>X</a:t>
                      </a:r>
                    </a:p>
                  </a:txBody>
                  <a:tcPr marT="45707" marB="45707"/>
                </a:tc>
                <a:tc>
                  <a:txBody>
                    <a:bodyPr/>
                    <a:lstStyle/>
                    <a:p>
                      <a:pPr algn="ctr"/>
                      <a:r>
                        <a:rPr lang="en-US" sz="1600" b="1" dirty="0"/>
                        <a:t>--</a:t>
                      </a:r>
                    </a:p>
                  </a:txBody>
                  <a:tcPr marT="45707" marB="45707"/>
                </a:tc>
                <a:extLst>
                  <a:ext uri="{0D108BD9-81ED-4DB2-BD59-A6C34878D82A}">
                    <a16:rowId xmlns:a16="http://schemas.microsoft.com/office/drawing/2014/main" val="10004"/>
                  </a:ext>
                </a:extLst>
              </a:tr>
              <a:tr h="335237">
                <a:tc>
                  <a:txBody>
                    <a:bodyPr/>
                    <a:lstStyle/>
                    <a:p>
                      <a:r>
                        <a:rPr lang="en-US" sz="1600" i="1" dirty="0"/>
                        <a:t>Reverse osmosis</a:t>
                      </a:r>
                    </a:p>
                  </a:txBody>
                  <a:tcPr marT="45707" marB="45707"/>
                </a:tc>
                <a:tc>
                  <a:txBody>
                    <a:bodyPr/>
                    <a:lstStyle/>
                    <a:p>
                      <a:pPr algn="ctr"/>
                      <a:r>
                        <a:rPr lang="en-US" sz="1600" b="1" dirty="0"/>
                        <a:t>X</a:t>
                      </a:r>
                    </a:p>
                  </a:txBody>
                  <a:tcPr marT="45707" marB="45707"/>
                </a:tc>
                <a:tc>
                  <a:txBody>
                    <a:bodyPr/>
                    <a:lstStyle/>
                    <a:p>
                      <a:pPr algn="ctr"/>
                      <a:r>
                        <a:rPr lang="en-US" sz="1600" b="1" dirty="0"/>
                        <a:t>X</a:t>
                      </a:r>
                    </a:p>
                  </a:txBody>
                  <a:tcPr marT="45707" marB="45707"/>
                </a:tc>
                <a:tc>
                  <a:txBody>
                    <a:bodyPr/>
                    <a:lstStyle/>
                    <a:p>
                      <a:pPr algn="ctr"/>
                      <a:r>
                        <a:rPr lang="en-US" sz="1600" b="1" dirty="0"/>
                        <a:t>X</a:t>
                      </a:r>
                    </a:p>
                  </a:txBody>
                  <a:tcPr marT="45707" marB="45707"/>
                </a:tc>
                <a:tc>
                  <a:txBody>
                    <a:bodyPr/>
                    <a:lstStyle/>
                    <a:p>
                      <a:pPr algn="ctr"/>
                      <a:r>
                        <a:rPr lang="en-US" sz="1600" b="1" dirty="0"/>
                        <a:t>X</a:t>
                      </a:r>
                    </a:p>
                  </a:txBody>
                  <a:tcPr marT="45707" marB="45707"/>
                </a:tc>
                <a:tc>
                  <a:txBody>
                    <a:bodyPr/>
                    <a:lstStyle/>
                    <a:p>
                      <a:pPr algn="ctr"/>
                      <a:r>
                        <a:rPr lang="en-US" sz="1600" b="1" dirty="0"/>
                        <a:t>--</a:t>
                      </a:r>
                    </a:p>
                  </a:txBody>
                  <a:tcPr marT="45707" marB="45707"/>
                </a:tc>
                <a:extLst>
                  <a:ext uri="{0D108BD9-81ED-4DB2-BD59-A6C34878D82A}">
                    <a16:rowId xmlns:a16="http://schemas.microsoft.com/office/drawing/2014/main" val="10005"/>
                  </a:ext>
                </a:extLst>
              </a:tr>
              <a:tr h="335237">
                <a:tc>
                  <a:txBody>
                    <a:bodyPr/>
                    <a:lstStyle/>
                    <a:p>
                      <a:r>
                        <a:rPr lang="en-US" sz="1600" i="1" dirty="0"/>
                        <a:t>Stripping</a:t>
                      </a:r>
                      <a:r>
                        <a:rPr lang="en-US" sz="1600" i="1" baseline="0" dirty="0"/>
                        <a:t> (air or steam)</a:t>
                      </a:r>
                      <a:endParaRPr lang="en-US" sz="1600" i="1" dirty="0"/>
                    </a:p>
                  </a:txBody>
                  <a:tcPr marT="45707" marB="45707"/>
                </a:tc>
                <a:tc>
                  <a:txBody>
                    <a:bodyPr/>
                    <a:lstStyle/>
                    <a:p>
                      <a:pPr algn="ctr"/>
                      <a:r>
                        <a:rPr lang="en-US" sz="1600" b="1" dirty="0"/>
                        <a:t>X</a:t>
                      </a:r>
                    </a:p>
                  </a:txBody>
                  <a:tcPr marT="45707" marB="45707"/>
                </a:tc>
                <a:tc>
                  <a:txBody>
                    <a:bodyPr/>
                    <a:lstStyle/>
                    <a:p>
                      <a:pPr algn="ctr"/>
                      <a:r>
                        <a:rPr lang="en-US" sz="1600" b="1" dirty="0"/>
                        <a:t>X</a:t>
                      </a:r>
                    </a:p>
                  </a:txBody>
                  <a:tcPr marT="45707" marB="45707"/>
                </a:tc>
                <a:tc>
                  <a:txBody>
                    <a:bodyPr/>
                    <a:lstStyle/>
                    <a:p>
                      <a:pPr algn="ctr"/>
                      <a:r>
                        <a:rPr lang="en-US" sz="1600" b="1" dirty="0"/>
                        <a:t>--</a:t>
                      </a:r>
                    </a:p>
                  </a:txBody>
                  <a:tcPr marT="45707" marB="45707"/>
                </a:tc>
                <a:tc>
                  <a:txBody>
                    <a:bodyPr/>
                    <a:lstStyle/>
                    <a:p>
                      <a:pPr algn="ctr"/>
                      <a:r>
                        <a:rPr lang="en-US" sz="1600" b="1" dirty="0"/>
                        <a:t>--</a:t>
                      </a:r>
                    </a:p>
                  </a:txBody>
                  <a:tcPr marT="45707" marB="45707"/>
                </a:tc>
                <a:tc>
                  <a:txBody>
                    <a:bodyPr/>
                    <a:lstStyle/>
                    <a:p>
                      <a:pPr algn="ctr"/>
                      <a:r>
                        <a:rPr lang="en-US" sz="1600" b="1" dirty="0"/>
                        <a:t>X</a:t>
                      </a:r>
                    </a:p>
                  </a:txBody>
                  <a:tcPr marT="45707" marB="45707"/>
                </a:tc>
                <a:extLst>
                  <a:ext uri="{0D108BD9-81ED-4DB2-BD59-A6C34878D82A}">
                    <a16:rowId xmlns:a16="http://schemas.microsoft.com/office/drawing/2014/main" val="10006"/>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t>Membrane Separation</a:t>
            </a:r>
          </a:p>
        </p:txBody>
      </p:sp>
      <p:sp>
        <p:nvSpPr>
          <p:cNvPr id="131136" name="Oval 64"/>
          <p:cNvSpPr>
            <a:spLocks noChangeArrowheads="1"/>
          </p:cNvSpPr>
          <p:nvPr/>
        </p:nvSpPr>
        <p:spPr bwMode="auto">
          <a:xfrm>
            <a:off x="5771469" y="6289319"/>
            <a:ext cx="231775"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7" name="Oval 65"/>
          <p:cNvSpPr>
            <a:spLocks noChangeArrowheads="1"/>
          </p:cNvSpPr>
          <p:nvPr/>
        </p:nvSpPr>
        <p:spPr bwMode="auto">
          <a:xfrm>
            <a:off x="1580469" y="6213119"/>
            <a:ext cx="490538"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8" name="Rectangle 66"/>
          <p:cNvSpPr>
            <a:spLocks noChangeArrowheads="1"/>
          </p:cNvSpPr>
          <p:nvPr/>
        </p:nvSpPr>
        <p:spPr bwMode="auto">
          <a:xfrm>
            <a:off x="6152469" y="6206769"/>
            <a:ext cx="1371600" cy="4635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nchor="b"/>
          <a:lstStyle/>
          <a:p>
            <a:r>
              <a:rPr lang="en-US" b="1" i="1">
                <a:effectLst/>
                <a:latin typeface="Arial" charset="0"/>
              </a:rPr>
              <a:t>Solvent</a:t>
            </a:r>
            <a:endParaRPr lang="en-US">
              <a:effectLst/>
              <a:latin typeface="Times New Roman" charset="0"/>
            </a:endParaRPr>
          </a:p>
        </p:txBody>
      </p:sp>
      <p:sp>
        <p:nvSpPr>
          <p:cNvPr id="131139" name="Rectangle 67"/>
          <p:cNvSpPr>
            <a:spLocks noChangeArrowheads="1"/>
          </p:cNvSpPr>
          <p:nvPr/>
        </p:nvSpPr>
        <p:spPr bwMode="auto">
          <a:xfrm>
            <a:off x="2190069" y="6136919"/>
            <a:ext cx="2590800" cy="76676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txBody>
          <a:bodyPr anchor="b"/>
          <a:lstStyle/>
          <a:p>
            <a:r>
              <a:rPr lang="en-US" b="1" i="1">
                <a:effectLst/>
                <a:latin typeface="Arial" charset="0"/>
              </a:rPr>
              <a:t>Particle or Solute Molecule</a:t>
            </a:r>
            <a:endParaRPr lang="en-US">
              <a:effectLst/>
              <a:latin typeface="Times New Roman" charset="0"/>
            </a:endParaRPr>
          </a:p>
        </p:txBody>
      </p:sp>
      <p:sp>
        <p:nvSpPr>
          <p:cNvPr id="131079" name="Rectangle 7"/>
          <p:cNvSpPr>
            <a:spLocks noChangeArrowheads="1"/>
          </p:cNvSpPr>
          <p:nvPr/>
        </p:nvSpPr>
        <p:spPr bwMode="auto">
          <a:xfrm>
            <a:off x="4628469" y="1918932"/>
            <a:ext cx="693738" cy="3713162"/>
          </a:xfrm>
          <a:prstGeom prst="rect">
            <a:avLst/>
          </a:prstGeom>
          <a:solidFill>
            <a:srgbClr val="339933"/>
          </a:solidFill>
          <a:ln w="12700" cap="sq">
            <a:solidFill>
              <a:srgbClr val="800080"/>
            </a:solidFill>
            <a:miter lim="800000"/>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solidFill>
                <a:srgbClr val="339933"/>
              </a:solidFill>
              <a:effectLst/>
              <a:latin typeface="Times New Roman" charset="0"/>
            </a:endParaRPr>
          </a:p>
        </p:txBody>
      </p:sp>
      <p:sp>
        <p:nvSpPr>
          <p:cNvPr id="131080" name="Oval 8"/>
          <p:cNvSpPr>
            <a:spLocks noChangeArrowheads="1"/>
          </p:cNvSpPr>
          <p:nvPr/>
        </p:nvSpPr>
        <p:spPr bwMode="auto">
          <a:xfrm>
            <a:off x="3747407" y="4401782"/>
            <a:ext cx="490537"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1" name="Oval 9"/>
          <p:cNvSpPr>
            <a:spLocks noChangeArrowheads="1"/>
          </p:cNvSpPr>
          <p:nvPr/>
        </p:nvSpPr>
        <p:spPr bwMode="auto">
          <a:xfrm>
            <a:off x="4055382" y="3938232"/>
            <a:ext cx="490537"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2" name="Oval 10"/>
          <p:cNvSpPr>
            <a:spLocks noChangeArrowheads="1"/>
          </p:cNvSpPr>
          <p:nvPr/>
        </p:nvSpPr>
        <p:spPr bwMode="auto">
          <a:xfrm>
            <a:off x="4055382" y="3088919"/>
            <a:ext cx="490537" cy="490538"/>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3" name="Oval 11"/>
          <p:cNvSpPr>
            <a:spLocks noChangeArrowheads="1"/>
          </p:cNvSpPr>
          <p:nvPr/>
        </p:nvSpPr>
        <p:spPr bwMode="auto">
          <a:xfrm>
            <a:off x="3747407" y="2622194"/>
            <a:ext cx="490537"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4" name="Oval 12"/>
          <p:cNvSpPr>
            <a:spLocks noChangeArrowheads="1"/>
          </p:cNvSpPr>
          <p:nvPr/>
        </p:nvSpPr>
        <p:spPr bwMode="auto">
          <a:xfrm>
            <a:off x="2977469" y="3165119"/>
            <a:ext cx="488950"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5" name="Oval 13"/>
          <p:cNvSpPr>
            <a:spLocks noChangeArrowheads="1"/>
          </p:cNvSpPr>
          <p:nvPr/>
        </p:nvSpPr>
        <p:spPr bwMode="auto">
          <a:xfrm>
            <a:off x="1667782" y="3938232"/>
            <a:ext cx="488950"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6" name="Oval 14"/>
          <p:cNvSpPr>
            <a:spLocks noChangeArrowheads="1"/>
          </p:cNvSpPr>
          <p:nvPr/>
        </p:nvSpPr>
        <p:spPr bwMode="auto">
          <a:xfrm>
            <a:off x="3593419" y="3628669"/>
            <a:ext cx="490538"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7" name="Oval 15"/>
          <p:cNvSpPr>
            <a:spLocks noChangeArrowheads="1"/>
          </p:cNvSpPr>
          <p:nvPr/>
        </p:nvSpPr>
        <p:spPr bwMode="auto">
          <a:xfrm>
            <a:off x="4055382" y="1849082"/>
            <a:ext cx="490537"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8" name="Oval 16"/>
          <p:cNvSpPr>
            <a:spLocks noChangeArrowheads="1"/>
          </p:cNvSpPr>
          <p:nvPr/>
        </p:nvSpPr>
        <p:spPr bwMode="auto">
          <a:xfrm>
            <a:off x="2437719" y="4635144"/>
            <a:ext cx="488950"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89" name="Oval 17"/>
          <p:cNvSpPr>
            <a:spLocks noChangeArrowheads="1"/>
          </p:cNvSpPr>
          <p:nvPr/>
        </p:nvSpPr>
        <p:spPr bwMode="auto">
          <a:xfrm>
            <a:off x="2129744" y="2931757"/>
            <a:ext cx="490538"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0" name="Oval 18"/>
          <p:cNvSpPr>
            <a:spLocks noChangeArrowheads="1"/>
          </p:cNvSpPr>
          <p:nvPr/>
        </p:nvSpPr>
        <p:spPr bwMode="auto">
          <a:xfrm>
            <a:off x="2359932" y="2004657"/>
            <a:ext cx="490537"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1" name="Oval 19"/>
          <p:cNvSpPr>
            <a:spLocks noChangeArrowheads="1"/>
          </p:cNvSpPr>
          <p:nvPr/>
        </p:nvSpPr>
        <p:spPr bwMode="auto">
          <a:xfrm>
            <a:off x="3131457" y="2236432"/>
            <a:ext cx="490537" cy="490537"/>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2" name="Oval 20"/>
          <p:cNvSpPr>
            <a:spLocks noChangeArrowheads="1"/>
          </p:cNvSpPr>
          <p:nvPr/>
        </p:nvSpPr>
        <p:spPr bwMode="auto">
          <a:xfrm>
            <a:off x="3131457" y="4092219"/>
            <a:ext cx="490537" cy="492125"/>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3" name="Oval 21"/>
          <p:cNvSpPr>
            <a:spLocks noChangeArrowheads="1"/>
          </p:cNvSpPr>
          <p:nvPr/>
        </p:nvSpPr>
        <p:spPr bwMode="auto">
          <a:xfrm>
            <a:off x="3977594" y="5176482"/>
            <a:ext cx="490538" cy="490537"/>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6" name="Oval 24"/>
          <p:cNvSpPr>
            <a:spLocks noChangeArrowheads="1"/>
          </p:cNvSpPr>
          <p:nvPr/>
        </p:nvSpPr>
        <p:spPr bwMode="auto">
          <a:xfrm>
            <a:off x="4055382" y="3628669"/>
            <a:ext cx="231775"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7" name="Oval 25"/>
          <p:cNvSpPr>
            <a:spLocks noChangeArrowheads="1"/>
          </p:cNvSpPr>
          <p:nvPr/>
        </p:nvSpPr>
        <p:spPr bwMode="auto">
          <a:xfrm>
            <a:off x="4287157" y="4635144"/>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8" name="Oval 26"/>
          <p:cNvSpPr>
            <a:spLocks noChangeArrowheads="1"/>
          </p:cNvSpPr>
          <p:nvPr/>
        </p:nvSpPr>
        <p:spPr bwMode="auto">
          <a:xfrm>
            <a:off x="3053669" y="4866919"/>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9" name="Oval 27"/>
          <p:cNvSpPr>
            <a:spLocks noChangeArrowheads="1"/>
          </p:cNvSpPr>
          <p:nvPr/>
        </p:nvSpPr>
        <p:spPr bwMode="auto">
          <a:xfrm>
            <a:off x="3363232" y="4866919"/>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0" name="Oval 28"/>
          <p:cNvSpPr>
            <a:spLocks noChangeArrowheads="1"/>
          </p:cNvSpPr>
          <p:nvPr/>
        </p:nvSpPr>
        <p:spPr bwMode="auto">
          <a:xfrm>
            <a:off x="3053669" y="3938232"/>
            <a:ext cx="231775" cy="233362"/>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1" name="Oval 29"/>
          <p:cNvSpPr>
            <a:spLocks noChangeArrowheads="1"/>
          </p:cNvSpPr>
          <p:nvPr/>
        </p:nvSpPr>
        <p:spPr bwMode="auto">
          <a:xfrm>
            <a:off x="3825194" y="5022494"/>
            <a:ext cx="230188"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2" name="Oval 30"/>
          <p:cNvSpPr>
            <a:spLocks noChangeArrowheads="1"/>
          </p:cNvSpPr>
          <p:nvPr/>
        </p:nvSpPr>
        <p:spPr bwMode="auto">
          <a:xfrm>
            <a:off x="3515632" y="4557357"/>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3" name="Oval 31"/>
          <p:cNvSpPr>
            <a:spLocks noChangeArrowheads="1"/>
          </p:cNvSpPr>
          <p:nvPr/>
        </p:nvSpPr>
        <p:spPr bwMode="auto">
          <a:xfrm>
            <a:off x="2669494" y="3474682"/>
            <a:ext cx="230188"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4" name="Oval 32"/>
          <p:cNvSpPr>
            <a:spLocks noChangeArrowheads="1"/>
          </p:cNvSpPr>
          <p:nvPr/>
        </p:nvSpPr>
        <p:spPr bwMode="auto">
          <a:xfrm>
            <a:off x="3671207" y="3165119"/>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5" name="Oval 33"/>
          <p:cNvSpPr>
            <a:spLocks noChangeArrowheads="1"/>
          </p:cNvSpPr>
          <p:nvPr/>
        </p:nvSpPr>
        <p:spPr bwMode="auto">
          <a:xfrm>
            <a:off x="3747407" y="4171594"/>
            <a:ext cx="230187"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6" name="Oval 34"/>
          <p:cNvSpPr>
            <a:spLocks noChangeArrowheads="1"/>
          </p:cNvSpPr>
          <p:nvPr/>
        </p:nvSpPr>
        <p:spPr bwMode="auto">
          <a:xfrm>
            <a:off x="3825194" y="3396894"/>
            <a:ext cx="230188"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7" name="Oval 35"/>
          <p:cNvSpPr>
            <a:spLocks noChangeArrowheads="1"/>
          </p:cNvSpPr>
          <p:nvPr/>
        </p:nvSpPr>
        <p:spPr bwMode="auto">
          <a:xfrm>
            <a:off x="3363232" y="3628669"/>
            <a:ext cx="230187"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8" name="Oval 36"/>
          <p:cNvSpPr>
            <a:spLocks noChangeArrowheads="1"/>
          </p:cNvSpPr>
          <p:nvPr/>
        </p:nvSpPr>
        <p:spPr bwMode="auto">
          <a:xfrm>
            <a:off x="2669494" y="3862032"/>
            <a:ext cx="230188" cy="23018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09" name="Oval 37"/>
          <p:cNvSpPr>
            <a:spLocks noChangeArrowheads="1"/>
          </p:cNvSpPr>
          <p:nvPr/>
        </p:nvSpPr>
        <p:spPr bwMode="auto">
          <a:xfrm>
            <a:off x="2821894" y="4171594"/>
            <a:ext cx="231775"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0" name="Oval 38"/>
          <p:cNvSpPr>
            <a:spLocks noChangeArrowheads="1"/>
          </p:cNvSpPr>
          <p:nvPr/>
        </p:nvSpPr>
        <p:spPr bwMode="auto">
          <a:xfrm>
            <a:off x="4476069" y="2377719"/>
            <a:ext cx="230188"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1" name="Oval 39"/>
          <p:cNvSpPr>
            <a:spLocks noChangeArrowheads="1"/>
          </p:cNvSpPr>
          <p:nvPr/>
        </p:nvSpPr>
        <p:spPr bwMode="auto">
          <a:xfrm>
            <a:off x="4287157" y="2777769"/>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2" name="Oval 40"/>
          <p:cNvSpPr>
            <a:spLocks noChangeArrowheads="1"/>
          </p:cNvSpPr>
          <p:nvPr/>
        </p:nvSpPr>
        <p:spPr bwMode="auto">
          <a:xfrm>
            <a:off x="2977469" y="3628669"/>
            <a:ext cx="231775"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20" name="Oval 48"/>
          <p:cNvSpPr>
            <a:spLocks noChangeArrowheads="1"/>
          </p:cNvSpPr>
          <p:nvPr/>
        </p:nvSpPr>
        <p:spPr bwMode="auto">
          <a:xfrm>
            <a:off x="4364944" y="3628669"/>
            <a:ext cx="230188"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21" name="Oval 49"/>
          <p:cNvSpPr>
            <a:spLocks noChangeArrowheads="1"/>
          </p:cNvSpPr>
          <p:nvPr/>
        </p:nvSpPr>
        <p:spPr bwMode="auto">
          <a:xfrm>
            <a:off x="3131457" y="2931757"/>
            <a:ext cx="231775" cy="233362"/>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22" name="Oval 50"/>
          <p:cNvSpPr>
            <a:spLocks noChangeArrowheads="1"/>
          </p:cNvSpPr>
          <p:nvPr/>
        </p:nvSpPr>
        <p:spPr bwMode="auto">
          <a:xfrm>
            <a:off x="4133169" y="2392007"/>
            <a:ext cx="231775" cy="23018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23" name="Oval 51"/>
          <p:cNvSpPr>
            <a:spLocks noChangeArrowheads="1"/>
          </p:cNvSpPr>
          <p:nvPr/>
        </p:nvSpPr>
        <p:spPr bwMode="auto">
          <a:xfrm>
            <a:off x="3902982" y="2236432"/>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24" name="Oval 52"/>
          <p:cNvSpPr>
            <a:spLocks noChangeArrowheads="1"/>
          </p:cNvSpPr>
          <p:nvPr/>
        </p:nvSpPr>
        <p:spPr bwMode="auto">
          <a:xfrm>
            <a:off x="2747282" y="2931757"/>
            <a:ext cx="230187" cy="233362"/>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25" name="Oval 53"/>
          <p:cNvSpPr>
            <a:spLocks noChangeArrowheads="1"/>
          </p:cNvSpPr>
          <p:nvPr/>
        </p:nvSpPr>
        <p:spPr bwMode="auto">
          <a:xfrm>
            <a:off x="2747282" y="2468207"/>
            <a:ext cx="230187" cy="233362"/>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26" name="Oval 54"/>
          <p:cNvSpPr>
            <a:spLocks noChangeArrowheads="1"/>
          </p:cNvSpPr>
          <p:nvPr/>
        </p:nvSpPr>
        <p:spPr bwMode="auto">
          <a:xfrm>
            <a:off x="3671207" y="2392007"/>
            <a:ext cx="231775" cy="23018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27" name="Oval 55"/>
          <p:cNvSpPr>
            <a:spLocks noChangeArrowheads="1"/>
          </p:cNvSpPr>
          <p:nvPr/>
        </p:nvSpPr>
        <p:spPr bwMode="auto">
          <a:xfrm>
            <a:off x="2977469" y="1926869"/>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28" name="Oval 56"/>
          <p:cNvSpPr>
            <a:spLocks noChangeArrowheads="1"/>
          </p:cNvSpPr>
          <p:nvPr/>
        </p:nvSpPr>
        <p:spPr bwMode="auto">
          <a:xfrm>
            <a:off x="3593419" y="2004657"/>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29" name="Oval 57"/>
          <p:cNvSpPr>
            <a:spLocks noChangeArrowheads="1"/>
          </p:cNvSpPr>
          <p:nvPr/>
        </p:nvSpPr>
        <p:spPr bwMode="auto">
          <a:xfrm>
            <a:off x="2977469" y="2701569"/>
            <a:ext cx="231775"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66" name="Oval 94"/>
          <p:cNvSpPr>
            <a:spLocks noChangeArrowheads="1"/>
          </p:cNvSpPr>
          <p:nvPr/>
        </p:nvSpPr>
        <p:spPr bwMode="auto">
          <a:xfrm>
            <a:off x="2359932" y="4171594"/>
            <a:ext cx="231775"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68" name="Oval 96"/>
          <p:cNvSpPr>
            <a:spLocks noChangeArrowheads="1"/>
          </p:cNvSpPr>
          <p:nvPr/>
        </p:nvSpPr>
        <p:spPr bwMode="auto">
          <a:xfrm>
            <a:off x="1975757" y="2158644"/>
            <a:ext cx="231775"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69" name="Oval 97"/>
          <p:cNvSpPr>
            <a:spLocks noChangeArrowheads="1"/>
          </p:cNvSpPr>
          <p:nvPr/>
        </p:nvSpPr>
        <p:spPr bwMode="auto">
          <a:xfrm>
            <a:off x="2285319" y="3628669"/>
            <a:ext cx="230188"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70" name="Oval 98"/>
          <p:cNvSpPr>
            <a:spLocks noChangeArrowheads="1"/>
          </p:cNvSpPr>
          <p:nvPr/>
        </p:nvSpPr>
        <p:spPr bwMode="auto">
          <a:xfrm>
            <a:off x="2207532" y="2545994"/>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71" name="Oval 99"/>
          <p:cNvSpPr>
            <a:spLocks noChangeArrowheads="1"/>
          </p:cNvSpPr>
          <p:nvPr/>
        </p:nvSpPr>
        <p:spPr bwMode="auto">
          <a:xfrm>
            <a:off x="1820182" y="3396894"/>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72" name="Oval 100"/>
          <p:cNvSpPr>
            <a:spLocks noChangeArrowheads="1"/>
          </p:cNvSpPr>
          <p:nvPr/>
        </p:nvSpPr>
        <p:spPr bwMode="auto">
          <a:xfrm>
            <a:off x="1436007" y="2392007"/>
            <a:ext cx="231775" cy="23018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73" name="Oval 101"/>
          <p:cNvSpPr>
            <a:spLocks noChangeArrowheads="1"/>
          </p:cNvSpPr>
          <p:nvPr/>
        </p:nvSpPr>
        <p:spPr bwMode="auto">
          <a:xfrm>
            <a:off x="2051957" y="4635144"/>
            <a:ext cx="233362"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74" name="Oval 102"/>
          <p:cNvSpPr>
            <a:spLocks noChangeArrowheads="1"/>
          </p:cNvSpPr>
          <p:nvPr/>
        </p:nvSpPr>
        <p:spPr bwMode="auto">
          <a:xfrm>
            <a:off x="1513794" y="3396894"/>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79" name="Oval 107"/>
          <p:cNvSpPr>
            <a:spLocks noChangeArrowheads="1"/>
          </p:cNvSpPr>
          <p:nvPr/>
        </p:nvSpPr>
        <p:spPr bwMode="auto">
          <a:xfrm>
            <a:off x="2899682" y="5098694"/>
            <a:ext cx="231775"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80" name="Oval 108"/>
          <p:cNvSpPr>
            <a:spLocks noChangeArrowheads="1"/>
          </p:cNvSpPr>
          <p:nvPr/>
        </p:nvSpPr>
        <p:spPr bwMode="auto">
          <a:xfrm>
            <a:off x="2207532" y="5022494"/>
            <a:ext cx="230187"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81" name="Oval 109"/>
          <p:cNvSpPr>
            <a:spLocks noChangeArrowheads="1"/>
          </p:cNvSpPr>
          <p:nvPr/>
        </p:nvSpPr>
        <p:spPr bwMode="auto">
          <a:xfrm>
            <a:off x="1436007" y="3862032"/>
            <a:ext cx="231775" cy="23018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82" name="Oval 110"/>
          <p:cNvSpPr>
            <a:spLocks noChangeArrowheads="1"/>
          </p:cNvSpPr>
          <p:nvPr/>
        </p:nvSpPr>
        <p:spPr bwMode="auto">
          <a:xfrm>
            <a:off x="2591707" y="1695094"/>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83" name="Oval 111"/>
          <p:cNvSpPr>
            <a:spLocks noChangeArrowheads="1"/>
          </p:cNvSpPr>
          <p:nvPr/>
        </p:nvSpPr>
        <p:spPr bwMode="auto">
          <a:xfrm>
            <a:off x="1667782" y="4479569"/>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84" name="Oval 112"/>
          <p:cNvSpPr>
            <a:spLocks noChangeArrowheads="1"/>
          </p:cNvSpPr>
          <p:nvPr/>
        </p:nvSpPr>
        <p:spPr bwMode="auto">
          <a:xfrm>
            <a:off x="2821894" y="4479569"/>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85" name="Oval 113"/>
          <p:cNvSpPr>
            <a:spLocks noChangeArrowheads="1"/>
          </p:cNvSpPr>
          <p:nvPr/>
        </p:nvSpPr>
        <p:spPr bwMode="auto">
          <a:xfrm>
            <a:off x="3439432" y="5332057"/>
            <a:ext cx="231775" cy="23018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86" name="Oval 114"/>
          <p:cNvSpPr>
            <a:spLocks noChangeArrowheads="1"/>
          </p:cNvSpPr>
          <p:nvPr/>
        </p:nvSpPr>
        <p:spPr bwMode="auto">
          <a:xfrm>
            <a:off x="1204232" y="3552469"/>
            <a:ext cx="231775"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87" name="Oval 115"/>
          <p:cNvSpPr>
            <a:spLocks noChangeArrowheads="1"/>
          </p:cNvSpPr>
          <p:nvPr/>
        </p:nvSpPr>
        <p:spPr bwMode="auto">
          <a:xfrm>
            <a:off x="1745569" y="2392007"/>
            <a:ext cx="230188" cy="23018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88" name="Oval 116"/>
          <p:cNvSpPr>
            <a:spLocks noChangeArrowheads="1"/>
          </p:cNvSpPr>
          <p:nvPr/>
        </p:nvSpPr>
        <p:spPr bwMode="auto">
          <a:xfrm>
            <a:off x="1820182" y="4866919"/>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89" name="Oval 117"/>
          <p:cNvSpPr>
            <a:spLocks noChangeArrowheads="1"/>
          </p:cNvSpPr>
          <p:nvPr/>
        </p:nvSpPr>
        <p:spPr bwMode="auto">
          <a:xfrm>
            <a:off x="2747282" y="5408257"/>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90" name="Oval 118"/>
          <p:cNvSpPr>
            <a:spLocks noChangeArrowheads="1"/>
          </p:cNvSpPr>
          <p:nvPr/>
        </p:nvSpPr>
        <p:spPr bwMode="auto">
          <a:xfrm>
            <a:off x="1975757" y="1772882"/>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91" name="Oval 119"/>
          <p:cNvSpPr>
            <a:spLocks noChangeArrowheads="1"/>
          </p:cNvSpPr>
          <p:nvPr/>
        </p:nvSpPr>
        <p:spPr bwMode="auto">
          <a:xfrm>
            <a:off x="3285444" y="1772882"/>
            <a:ext cx="230188"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92" name="Oval 120"/>
          <p:cNvSpPr>
            <a:spLocks noChangeArrowheads="1"/>
          </p:cNvSpPr>
          <p:nvPr/>
        </p:nvSpPr>
        <p:spPr bwMode="auto">
          <a:xfrm>
            <a:off x="1513794" y="4944707"/>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93" name="Oval 121"/>
          <p:cNvSpPr>
            <a:spLocks noChangeArrowheads="1"/>
          </p:cNvSpPr>
          <p:nvPr/>
        </p:nvSpPr>
        <p:spPr bwMode="auto">
          <a:xfrm>
            <a:off x="1436007" y="1849082"/>
            <a:ext cx="231775" cy="233362"/>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07" name="Oval 135"/>
          <p:cNvSpPr>
            <a:spLocks noChangeArrowheads="1"/>
          </p:cNvSpPr>
          <p:nvPr/>
        </p:nvSpPr>
        <p:spPr bwMode="auto">
          <a:xfrm>
            <a:off x="1820182" y="2777769"/>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08" name="Oval 136"/>
          <p:cNvSpPr>
            <a:spLocks noChangeArrowheads="1"/>
          </p:cNvSpPr>
          <p:nvPr/>
        </p:nvSpPr>
        <p:spPr bwMode="auto">
          <a:xfrm>
            <a:off x="1975757" y="3706457"/>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09" name="Oval 137"/>
          <p:cNvSpPr>
            <a:spLocks noChangeArrowheads="1"/>
          </p:cNvSpPr>
          <p:nvPr/>
        </p:nvSpPr>
        <p:spPr bwMode="auto">
          <a:xfrm>
            <a:off x="2437719" y="3396894"/>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10" name="Oval 138"/>
          <p:cNvSpPr>
            <a:spLocks noChangeArrowheads="1"/>
          </p:cNvSpPr>
          <p:nvPr/>
        </p:nvSpPr>
        <p:spPr bwMode="auto">
          <a:xfrm>
            <a:off x="2437719" y="2701569"/>
            <a:ext cx="231775"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11" name="Oval 139"/>
          <p:cNvSpPr>
            <a:spLocks noChangeArrowheads="1"/>
          </p:cNvSpPr>
          <p:nvPr/>
        </p:nvSpPr>
        <p:spPr bwMode="auto">
          <a:xfrm>
            <a:off x="2437719" y="3862032"/>
            <a:ext cx="231775" cy="23018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12" name="Oval 140"/>
          <p:cNvSpPr>
            <a:spLocks noChangeArrowheads="1"/>
          </p:cNvSpPr>
          <p:nvPr/>
        </p:nvSpPr>
        <p:spPr bwMode="auto">
          <a:xfrm>
            <a:off x="1513794" y="2701569"/>
            <a:ext cx="231775"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13" name="Oval 141"/>
          <p:cNvSpPr>
            <a:spLocks noChangeArrowheads="1"/>
          </p:cNvSpPr>
          <p:nvPr/>
        </p:nvSpPr>
        <p:spPr bwMode="auto">
          <a:xfrm>
            <a:off x="2515507" y="4325582"/>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14" name="Oval 142"/>
          <p:cNvSpPr>
            <a:spLocks noChangeArrowheads="1"/>
          </p:cNvSpPr>
          <p:nvPr/>
        </p:nvSpPr>
        <p:spPr bwMode="auto">
          <a:xfrm>
            <a:off x="2207532" y="1926869"/>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15" name="Oval 143"/>
          <p:cNvSpPr>
            <a:spLocks noChangeArrowheads="1"/>
          </p:cNvSpPr>
          <p:nvPr/>
        </p:nvSpPr>
        <p:spPr bwMode="auto">
          <a:xfrm>
            <a:off x="2899682" y="2236432"/>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16" name="Oval 144"/>
          <p:cNvSpPr>
            <a:spLocks noChangeArrowheads="1"/>
          </p:cNvSpPr>
          <p:nvPr/>
        </p:nvSpPr>
        <p:spPr bwMode="auto">
          <a:xfrm>
            <a:off x="3825194" y="1772882"/>
            <a:ext cx="230188"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17" name="Oval 145"/>
          <p:cNvSpPr>
            <a:spLocks noChangeArrowheads="1"/>
          </p:cNvSpPr>
          <p:nvPr/>
        </p:nvSpPr>
        <p:spPr bwMode="auto">
          <a:xfrm>
            <a:off x="2591707" y="3165119"/>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18" name="Oval 146"/>
          <p:cNvSpPr>
            <a:spLocks noChangeArrowheads="1"/>
          </p:cNvSpPr>
          <p:nvPr/>
        </p:nvSpPr>
        <p:spPr bwMode="auto">
          <a:xfrm>
            <a:off x="1667782" y="3628669"/>
            <a:ext cx="230187"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19" name="Oval 147"/>
          <p:cNvSpPr>
            <a:spLocks noChangeArrowheads="1"/>
          </p:cNvSpPr>
          <p:nvPr/>
        </p:nvSpPr>
        <p:spPr bwMode="auto">
          <a:xfrm>
            <a:off x="2207532" y="3938232"/>
            <a:ext cx="230187" cy="233362"/>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20" name="Oval 148"/>
          <p:cNvSpPr>
            <a:spLocks noChangeArrowheads="1"/>
          </p:cNvSpPr>
          <p:nvPr/>
        </p:nvSpPr>
        <p:spPr bwMode="auto">
          <a:xfrm>
            <a:off x="2051957" y="4325582"/>
            <a:ext cx="233362"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21" name="Oval 149"/>
          <p:cNvSpPr>
            <a:spLocks noChangeArrowheads="1"/>
          </p:cNvSpPr>
          <p:nvPr/>
        </p:nvSpPr>
        <p:spPr bwMode="auto">
          <a:xfrm>
            <a:off x="2285319" y="4401782"/>
            <a:ext cx="230188" cy="233362"/>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22" name="Oval 150"/>
          <p:cNvSpPr>
            <a:spLocks noChangeArrowheads="1"/>
          </p:cNvSpPr>
          <p:nvPr/>
        </p:nvSpPr>
        <p:spPr bwMode="auto">
          <a:xfrm>
            <a:off x="2129744" y="3396894"/>
            <a:ext cx="230188"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23" name="Oval 151"/>
          <p:cNvSpPr>
            <a:spLocks noChangeArrowheads="1"/>
          </p:cNvSpPr>
          <p:nvPr/>
        </p:nvSpPr>
        <p:spPr bwMode="auto">
          <a:xfrm>
            <a:off x="1820182" y="3088919"/>
            <a:ext cx="231775"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24" name="Oval 152"/>
          <p:cNvSpPr>
            <a:spLocks noChangeArrowheads="1"/>
          </p:cNvSpPr>
          <p:nvPr/>
        </p:nvSpPr>
        <p:spPr bwMode="auto">
          <a:xfrm>
            <a:off x="4055382" y="4866919"/>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25" name="Oval 153"/>
          <p:cNvSpPr>
            <a:spLocks noChangeArrowheads="1"/>
          </p:cNvSpPr>
          <p:nvPr/>
        </p:nvSpPr>
        <p:spPr bwMode="auto">
          <a:xfrm>
            <a:off x="3209244" y="5098694"/>
            <a:ext cx="230188"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26" name="Oval 154"/>
          <p:cNvSpPr>
            <a:spLocks noChangeArrowheads="1"/>
          </p:cNvSpPr>
          <p:nvPr/>
        </p:nvSpPr>
        <p:spPr bwMode="auto">
          <a:xfrm>
            <a:off x="3593419" y="4789132"/>
            <a:ext cx="231775" cy="233362"/>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27" name="Oval 155"/>
          <p:cNvSpPr>
            <a:spLocks noChangeArrowheads="1"/>
          </p:cNvSpPr>
          <p:nvPr/>
        </p:nvSpPr>
        <p:spPr bwMode="auto">
          <a:xfrm>
            <a:off x="3053669" y="5332057"/>
            <a:ext cx="231775" cy="23018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28" name="Oval 156"/>
          <p:cNvSpPr>
            <a:spLocks noChangeArrowheads="1"/>
          </p:cNvSpPr>
          <p:nvPr/>
        </p:nvSpPr>
        <p:spPr bwMode="auto">
          <a:xfrm>
            <a:off x="2591707" y="5176482"/>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29" name="Oval 157"/>
          <p:cNvSpPr>
            <a:spLocks noChangeArrowheads="1"/>
          </p:cNvSpPr>
          <p:nvPr/>
        </p:nvSpPr>
        <p:spPr bwMode="auto">
          <a:xfrm>
            <a:off x="3515632" y="3396894"/>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30" name="Oval 158"/>
          <p:cNvSpPr>
            <a:spLocks noChangeArrowheads="1"/>
          </p:cNvSpPr>
          <p:nvPr/>
        </p:nvSpPr>
        <p:spPr bwMode="auto">
          <a:xfrm>
            <a:off x="3515632" y="2701569"/>
            <a:ext cx="231775"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31" name="Oval 159"/>
          <p:cNvSpPr>
            <a:spLocks noChangeArrowheads="1"/>
          </p:cNvSpPr>
          <p:nvPr/>
        </p:nvSpPr>
        <p:spPr bwMode="auto">
          <a:xfrm>
            <a:off x="3439432" y="2931757"/>
            <a:ext cx="231775" cy="233362"/>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32" name="Oval 160"/>
          <p:cNvSpPr>
            <a:spLocks noChangeArrowheads="1"/>
          </p:cNvSpPr>
          <p:nvPr/>
        </p:nvSpPr>
        <p:spPr bwMode="auto">
          <a:xfrm>
            <a:off x="1745569" y="2082444"/>
            <a:ext cx="230188" cy="230188"/>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33" name="Oval 161"/>
          <p:cNvSpPr>
            <a:spLocks noChangeArrowheads="1"/>
          </p:cNvSpPr>
          <p:nvPr/>
        </p:nvSpPr>
        <p:spPr bwMode="auto">
          <a:xfrm>
            <a:off x="1897969" y="2545994"/>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34" name="Oval 162"/>
          <p:cNvSpPr>
            <a:spLocks noChangeArrowheads="1"/>
          </p:cNvSpPr>
          <p:nvPr/>
        </p:nvSpPr>
        <p:spPr bwMode="auto">
          <a:xfrm>
            <a:off x="1897969" y="5098694"/>
            <a:ext cx="231775"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35" name="Oval 163"/>
          <p:cNvSpPr>
            <a:spLocks noChangeArrowheads="1"/>
          </p:cNvSpPr>
          <p:nvPr/>
        </p:nvSpPr>
        <p:spPr bwMode="auto">
          <a:xfrm>
            <a:off x="2285319" y="5252682"/>
            <a:ext cx="230188" cy="233362"/>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36" name="Oval 164"/>
          <p:cNvSpPr>
            <a:spLocks noChangeArrowheads="1"/>
          </p:cNvSpPr>
          <p:nvPr/>
        </p:nvSpPr>
        <p:spPr bwMode="auto">
          <a:xfrm>
            <a:off x="1436007" y="4247794"/>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37" name="Oval 165"/>
          <p:cNvSpPr>
            <a:spLocks noChangeArrowheads="1"/>
          </p:cNvSpPr>
          <p:nvPr/>
        </p:nvSpPr>
        <p:spPr bwMode="auto">
          <a:xfrm>
            <a:off x="1436007" y="4635144"/>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38" name="Oval 166"/>
          <p:cNvSpPr>
            <a:spLocks noChangeArrowheads="1"/>
          </p:cNvSpPr>
          <p:nvPr/>
        </p:nvSpPr>
        <p:spPr bwMode="auto">
          <a:xfrm>
            <a:off x="3285444" y="3862032"/>
            <a:ext cx="230188" cy="23018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39" name="Oval 167"/>
          <p:cNvSpPr>
            <a:spLocks noChangeArrowheads="1"/>
          </p:cNvSpPr>
          <p:nvPr/>
        </p:nvSpPr>
        <p:spPr bwMode="auto">
          <a:xfrm>
            <a:off x="3131457" y="4635144"/>
            <a:ext cx="231775"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61" name="Oval 189"/>
          <p:cNvSpPr>
            <a:spLocks noChangeArrowheads="1"/>
          </p:cNvSpPr>
          <p:nvPr/>
        </p:nvSpPr>
        <p:spPr bwMode="auto">
          <a:xfrm>
            <a:off x="3515632" y="5098694"/>
            <a:ext cx="231775" cy="233363"/>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62" name="Oval 190"/>
          <p:cNvSpPr>
            <a:spLocks noChangeArrowheads="1"/>
          </p:cNvSpPr>
          <p:nvPr/>
        </p:nvSpPr>
        <p:spPr bwMode="auto">
          <a:xfrm>
            <a:off x="3747407" y="5408257"/>
            <a:ext cx="230187" cy="23177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63" name="Text Box 191"/>
          <p:cNvSpPr txBox="1">
            <a:spLocks noChangeArrowheads="1"/>
          </p:cNvSpPr>
          <p:nvPr/>
        </p:nvSpPr>
        <p:spPr bwMode="auto">
          <a:xfrm>
            <a:off x="4055382" y="1336319"/>
            <a:ext cx="1782762"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b="1" i="1">
                <a:solidFill>
                  <a:srgbClr val="339933"/>
                </a:solidFill>
                <a:effectLst/>
                <a:latin typeface="Times New Roman" charset="0"/>
              </a:rPr>
              <a:t>Membrane</a:t>
            </a:r>
            <a:endParaRPr lang="en-US">
              <a:solidFill>
                <a:srgbClr val="009900"/>
              </a:solidFill>
              <a:effectLst/>
              <a:latin typeface="Bernard MT Condensed" charset="0"/>
            </a:endParaRPr>
          </a:p>
        </p:txBody>
      </p:sp>
      <p:grpSp>
        <p:nvGrpSpPr>
          <p:cNvPr id="131271" name="Group 199"/>
          <p:cNvGrpSpPr>
            <a:grpSpLocks/>
          </p:cNvGrpSpPr>
          <p:nvPr/>
        </p:nvGrpSpPr>
        <p:grpSpPr bwMode="auto">
          <a:xfrm>
            <a:off x="5288869" y="1849082"/>
            <a:ext cx="3489325" cy="3713162"/>
            <a:chOff x="3200" y="1043"/>
            <a:chExt cx="2198" cy="2339"/>
          </a:xfrm>
        </p:grpSpPr>
        <p:sp>
          <p:nvSpPr>
            <p:cNvPr id="131156" name="Oval 84"/>
            <p:cNvSpPr>
              <a:spLocks noChangeArrowheads="1"/>
            </p:cNvSpPr>
            <p:nvPr/>
          </p:nvSpPr>
          <p:spPr bwMode="auto">
            <a:xfrm>
              <a:off x="3200" y="1628"/>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57" name="Oval 85"/>
            <p:cNvSpPr>
              <a:spLocks noChangeArrowheads="1"/>
            </p:cNvSpPr>
            <p:nvPr/>
          </p:nvSpPr>
          <p:spPr bwMode="auto">
            <a:xfrm>
              <a:off x="3200" y="1824"/>
              <a:ext cx="146"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131270" name="Group 198"/>
            <p:cNvGrpSpPr>
              <a:grpSpLocks/>
            </p:cNvGrpSpPr>
            <p:nvPr/>
          </p:nvGrpSpPr>
          <p:grpSpPr bwMode="auto">
            <a:xfrm>
              <a:off x="3249" y="1043"/>
              <a:ext cx="2149" cy="2339"/>
              <a:chOff x="3249" y="1043"/>
              <a:chExt cx="2149" cy="2339"/>
            </a:xfrm>
          </p:grpSpPr>
          <p:sp>
            <p:nvSpPr>
              <p:cNvPr id="131094" name="Oval 22"/>
              <p:cNvSpPr>
                <a:spLocks noChangeArrowheads="1"/>
              </p:cNvSpPr>
              <p:nvPr/>
            </p:nvSpPr>
            <p:spPr bwMode="auto">
              <a:xfrm>
                <a:off x="3696" y="2719"/>
                <a:ext cx="307" cy="310"/>
              </a:xfrm>
              <a:prstGeom prst="ellipse">
                <a:avLst/>
              </a:prstGeom>
              <a:solidFill>
                <a:srgbClr val="FF6600"/>
              </a:solidFill>
              <a:ln w="12700" cap="sq">
                <a:solidFill>
                  <a:srgbClr val="FF66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095" name="Oval 23"/>
              <p:cNvSpPr>
                <a:spLocks noChangeArrowheads="1"/>
              </p:cNvSpPr>
              <p:nvPr/>
            </p:nvSpPr>
            <p:spPr bwMode="auto">
              <a:xfrm>
                <a:off x="3504" y="1471"/>
                <a:ext cx="309" cy="309"/>
              </a:xfrm>
              <a:prstGeom prst="ellipse">
                <a:avLst/>
              </a:prstGeom>
              <a:solidFill>
                <a:srgbClr val="FF6600"/>
              </a:solidFill>
              <a:ln w="12700" cap="sq">
                <a:solidFill>
                  <a:srgbClr val="FF9900"/>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3" name="Oval 41"/>
              <p:cNvSpPr>
                <a:spLocks noChangeArrowheads="1"/>
              </p:cNvSpPr>
              <p:nvPr/>
            </p:nvSpPr>
            <p:spPr bwMode="auto">
              <a:xfrm>
                <a:off x="3831" y="2311"/>
                <a:ext cx="146"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4" name="Oval 42"/>
              <p:cNvSpPr>
                <a:spLocks noChangeArrowheads="1"/>
              </p:cNvSpPr>
              <p:nvPr/>
            </p:nvSpPr>
            <p:spPr bwMode="auto">
              <a:xfrm>
                <a:off x="3491" y="2603"/>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5" name="Oval 43"/>
              <p:cNvSpPr>
                <a:spLocks noChangeArrowheads="1"/>
              </p:cNvSpPr>
              <p:nvPr/>
            </p:nvSpPr>
            <p:spPr bwMode="auto">
              <a:xfrm>
                <a:off x="3491" y="2895"/>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6" name="Oval 44"/>
              <p:cNvSpPr>
                <a:spLocks noChangeArrowheads="1"/>
              </p:cNvSpPr>
              <p:nvPr/>
            </p:nvSpPr>
            <p:spPr bwMode="auto">
              <a:xfrm>
                <a:off x="3249" y="2506"/>
                <a:ext cx="145"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7" name="Oval 45"/>
              <p:cNvSpPr>
                <a:spLocks noChangeArrowheads="1"/>
              </p:cNvSpPr>
              <p:nvPr/>
            </p:nvSpPr>
            <p:spPr bwMode="auto">
              <a:xfrm>
                <a:off x="3346" y="2993"/>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8" name="Oval 46"/>
              <p:cNvSpPr>
                <a:spLocks noChangeArrowheads="1"/>
              </p:cNvSpPr>
              <p:nvPr/>
            </p:nvSpPr>
            <p:spPr bwMode="auto">
              <a:xfrm>
                <a:off x="3249" y="2749"/>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19" name="Oval 47"/>
              <p:cNvSpPr>
                <a:spLocks noChangeArrowheads="1"/>
              </p:cNvSpPr>
              <p:nvPr/>
            </p:nvSpPr>
            <p:spPr bwMode="auto">
              <a:xfrm>
                <a:off x="3540" y="1921"/>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0" name="Oval 58"/>
              <p:cNvSpPr>
                <a:spLocks noChangeArrowheads="1"/>
              </p:cNvSpPr>
              <p:nvPr/>
            </p:nvSpPr>
            <p:spPr bwMode="auto">
              <a:xfrm>
                <a:off x="3789" y="2007"/>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1" name="Oval 59"/>
              <p:cNvSpPr>
                <a:spLocks noChangeArrowheads="1"/>
              </p:cNvSpPr>
              <p:nvPr/>
            </p:nvSpPr>
            <p:spPr bwMode="auto">
              <a:xfrm>
                <a:off x="3346" y="1774"/>
                <a:ext cx="145"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2" name="Oval 60"/>
              <p:cNvSpPr>
                <a:spLocks noChangeArrowheads="1"/>
              </p:cNvSpPr>
              <p:nvPr/>
            </p:nvSpPr>
            <p:spPr bwMode="auto">
              <a:xfrm>
                <a:off x="3740" y="1813"/>
                <a:ext cx="146"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3" name="Oval 61"/>
              <p:cNvSpPr>
                <a:spLocks noChangeArrowheads="1"/>
              </p:cNvSpPr>
              <p:nvPr/>
            </p:nvSpPr>
            <p:spPr bwMode="auto">
              <a:xfrm>
                <a:off x="3637" y="2261"/>
                <a:ext cx="145"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4" name="Oval 62"/>
              <p:cNvSpPr>
                <a:spLocks noChangeArrowheads="1"/>
              </p:cNvSpPr>
              <p:nvPr/>
            </p:nvSpPr>
            <p:spPr bwMode="auto">
              <a:xfrm>
                <a:off x="3491" y="2408"/>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35" name="Oval 63"/>
              <p:cNvSpPr>
                <a:spLocks noChangeArrowheads="1"/>
              </p:cNvSpPr>
              <p:nvPr/>
            </p:nvSpPr>
            <p:spPr bwMode="auto">
              <a:xfrm>
                <a:off x="3297" y="2164"/>
                <a:ext cx="145"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40" name="Oval 68"/>
              <p:cNvSpPr>
                <a:spLocks noChangeArrowheads="1"/>
              </p:cNvSpPr>
              <p:nvPr/>
            </p:nvSpPr>
            <p:spPr bwMode="auto">
              <a:xfrm>
                <a:off x="4122" y="2213"/>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41" name="Oval 69"/>
              <p:cNvSpPr>
                <a:spLocks noChangeArrowheads="1"/>
              </p:cNvSpPr>
              <p:nvPr/>
            </p:nvSpPr>
            <p:spPr bwMode="auto">
              <a:xfrm>
                <a:off x="4219" y="2456"/>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42" name="Oval 70"/>
              <p:cNvSpPr>
                <a:spLocks noChangeArrowheads="1"/>
              </p:cNvSpPr>
              <p:nvPr/>
            </p:nvSpPr>
            <p:spPr bwMode="auto">
              <a:xfrm>
                <a:off x="3928" y="2554"/>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43" name="Oval 71"/>
              <p:cNvSpPr>
                <a:spLocks noChangeArrowheads="1"/>
              </p:cNvSpPr>
              <p:nvPr/>
            </p:nvSpPr>
            <p:spPr bwMode="auto">
              <a:xfrm>
                <a:off x="4122" y="2749"/>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44" name="Oval 72"/>
              <p:cNvSpPr>
                <a:spLocks noChangeArrowheads="1"/>
              </p:cNvSpPr>
              <p:nvPr/>
            </p:nvSpPr>
            <p:spPr bwMode="auto">
              <a:xfrm>
                <a:off x="4475" y="2511"/>
                <a:ext cx="145"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45" name="Oval 73"/>
              <p:cNvSpPr>
                <a:spLocks noChangeArrowheads="1"/>
              </p:cNvSpPr>
              <p:nvPr/>
            </p:nvSpPr>
            <p:spPr bwMode="auto">
              <a:xfrm>
                <a:off x="4122" y="3042"/>
                <a:ext cx="146"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46" name="Oval 74"/>
              <p:cNvSpPr>
                <a:spLocks noChangeArrowheads="1"/>
              </p:cNvSpPr>
              <p:nvPr/>
            </p:nvSpPr>
            <p:spPr bwMode="auto">
              <a:xfrm>
                <a:off x="3886" y="1617"/>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47" name="Oval 75"/>
              <p:cNvSpPr>
                <a:spLocks noChangeArrowheads="1"/>
              </p:cNvSpPr>
              <p:nvPr/>
            </p:nvSpPr>
            <p:spPr bwMode="auto">
              <a:xfrm>
                <a:off x="4525" y="2259"/>
                <a:ext cx="145"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48" name="Oval 76"/>
              <p:cNvSpPr>
                <a:spLocks noChangeArrowheads="1"/>
              </p:cNvSpPr>
              <p:nvPr/>
            </p:nvSpPr>
            <p:spPr bwMode="auto">
              <a:xfrm>
                <a:off x="4129" y="1861"/>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49" name="Oval 77"/>
              <p:cNvSpPr>
                <a:spLocks noChangeArrowheads="1"/>
              </p:cNvSpPr>
              <p:nvPr/>
            </p:nvSpPr>
            <p:spPr bwMode="auto">
              <a:xfrm>
                <a:off x="3935" y="1763"/>
                <a:ext cx="145"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50" name="Oval 78"/>
              <p:cNvSpPr>
                <a:spLocks noChangeArrowheads="1"/>
              </p:cNvSpPr>
              <p:nvPr/>
            </p:nvSpPr>
            <p:spPr bwMode="auto">
              <a:xfrm>
                <a:off x="3838" y="1374"/>
                <a:ext cx="146"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51" name="Oval 79"/>
              <p:cNvSpPr>
                <a:spLocks noChangeArrowheads="1"/>
              </p:cNvSpPr>
              <p:nvPr/>
            </p:nvSpPr>
            <p:spPr bwMode="auto">
              <a:xfrm>
                <a:off x="3297" y="1482"/>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52" name="Oval 80"/>
              <p:cNvSpPr>
                <a:spLocks noChangeArrowheads="1"/>
              </p:cNvSpPr>
              <p:nvPr/>
            </p:nvSpPr>
            <p:spPr bwMode="auto">
              <a:xfrm>
                <a:off x="3297" y="1190"/>
                <a:ext cx="145"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53" name="Oval 81"/>
              <p:cNvSpPr>
                <a:spLocks noChangeArrowheads="1"/>
              </p:cNvSpPr>
              <p:nvPr/>
            </p:nvSpPr>
            <p:spPr bwMode="auto">
              <a:xfrm>
                <a:off x="3588" y="1287"/>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54" name="Oval 82"/>
              <p:cNvSpPr>
                <a:spLocks noChangeArrowheads="1"/>
              </p:cNvSpPr>
              <p:nvPr/>
            </p:nvSpPr>
            <p:spPr bwMode="auto">
              <a:xfrm>
                <a:off x="3249" y="2018"/>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55" name="Oval 83"/>
              <p:cNvSpPr>
                <a:spLocks noChangeArrowheads="1"/>
              </p:cNvSpPr>
              <p:nvPr/>
            </p:nvSpPr>
            <p:spPr bwMode="auto">
              <a:xfrm>
                <a:off x="4080" y="1471"/>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58" name="Oval 86"/>
              <p:cNvSpPr>
                <a:spLocks noChangeArrowheads="1"/>
              </p:cNvSpPr>
              <p:nvPr/>
            </p:nvSpPr>
            <p:spPr bwMode="auto">
              <a:xfrm>
                <a:off x="3442" y="2067"/>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59" name="Oval 87"/>
              <p:cNvSpPr>
                <a:spLocks noChangeArrowheads="1"/>
              </p:cNvSpPr>
              <p:nvPr/>
            </p:nvSpPr>
            <p:spPr bwMode="auto">
              <a:xfrm>
                <a:off x="3249" y="2311"/>
                <a:ext cx="145"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67" name="Oval 95"/>
              <p:cNvSpPr>
                <a:spLocks noChangeArrowheads="1"/>
              </p:cNvSpPr>
              <p:nvPr/>
            </p:nvSpPr>
            <p:spPr bwMode="auto">
              <a:xfrm>
                <a:off x="4323" y="1422"/>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75" name="Oval 103"/>
              <p:cNvSpPr>
                <a:spLocks noChangeArrowheads="1"/>
              </p:cNvSpPr>
              <p:nvPr/>
            </p:nvSpPr>
            <p:spPr bwMode="auto">
              <a:xfrm>
                <a:off x="4275" y="2007"/>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76" name="Oval 104"/>
              <p:cNvSpPr>
                <a:spLocks noChangeArrowheads="1"/>
              </p:cNvSpPr>
              <p:nvPr/>
            </p:nvSpPr>
            <p:spPr bwMode="auto">
              <a:xfrm>
                <a:off x="4177" y="1666"/>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77" name="Oval 105"/>
              <p:cNvSpPr>
                <a:spLocks noChangeArrowheads="1"/>
              </p:cNvSpPr>
              <p:nvPr/>
            </p:nvSpPr>
            <p:spPr bwMode="auto">
              <a:xfrm>
                <a:off x="4129" y="1179"/>
                <a:ext cx="146"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78" name="Oval 106"/>
              <p:cNvSpPr>
                <a:spLocks noChangeArrowheads="1"/>
              </p:cNvSpPr>
              <p:nvPr/>
            </p:nvSpPr>
            <p:spPr bwMode="auto">
              <a:xfrm>
                <a:off x="3588" y="1092"/>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94" name="Oval 122"/>
              <p:cNvSpPr>
                <a:spLocks noChangeArrowheads="1"/>
              </p:cNvSpPr>
              <p:nvPr/>
            </p:nvSpPr>
            <p:spPr bwMode="auto">
              <a:xfrm>
                <a:off x="4365" y="2944"/>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95" name="Oval 123"/>
              <p:cNvSpPr>
                <a:spLocks noChangeArrowheads="1"/>
              </p:cNvSpPr>
              <p:nvPr/>
            </p:nvSpPr>
            <p:spPr bwMode="auto">
              <a:xfrm>
                <a:off x="4316" y="2651"/>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96" name="Oval 124"/>
              <p:cNvSpPr>
                <a:spLocks noChangeArrowheads="1"/>
              </p:cNvSpPr>
              <p:nvPr/>
            </p:nvSpPr>
            <p:spPr bwMode="auto">
              <a:xfrm>
                <a:off x="4559" y="2895"/>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97" name="Oval 125"/>
              <p:cNvSpPr>
                <a:spLocks noChangeArrowheads="1"/>
              </p:cNvSpPr>
              <p:nvPr/>
            </p:nvSpPr>
            <p:spPr bwMode="auto">
              <a:xfrm>
                <a:off x="3540" y="3237"/>
                <a:ext cx="146"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98" name="Oval 126"/>
              <p:cNvSpPr>
                <a:spLocks noChangeArrowheads="1"/>
              </p:cNvSpPr>
              <p:nvPr/>
            </p:nvSpPr>
            <p:spPr bwMode="auto">
              <a:xfrm>
                <a:off x="3831" y="3042"/>
                <a:ext cx="146"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99" name="Oval 127"/>
              <p:cNvSpPr>
                <a:spLocks noChangeArrowheads="1"/>
              </p:cNvSpPr>
              <p:nvPr/>
            </p:nvSpPr>
            <p:spPr bwMode="auto">
              <a:xfrm>
                <a:off x="3977" y="2116"/>
                <a:ext cx="145"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00" name="Oval 128"/>
              <p:cNvSpPr>
                <a:spLocks noChangeArrowheads="1"/>
              </p:cNvSpPr>
              <p:nvPr/>
            </p:nvSpPr>
            <p:spPr bwMode="auto">
              <a:xfrm>
                <a:off x="4420" y="1763"/>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01" name="Oval 129"/>
              <p:cNvSpPr>
                <a:spLocks noChangeArrowheads="1"/>
              </p:cNvSpPr>
              <p:nvPr/>
            </p:nvSpPr>
            <p:spPr bwMode="auto">
              <a:xfrm>
                <a:off x="3886" y="1081"/>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02" name="Oval 130"/>
              <p:cNvSpPr>
                <a:spLocks noChangeArrowheads="1"/>
              </p:cNvSpPr>
              <p:nvPr/>
            </p:nvSpPr>
            <p:spPr bwMode="auto">
              <a:xfrm>
                <a:off x="3686" y="2506"/>
                <a:ext cx="145"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03" name="Oval 131"/>
              <p:cNvSpPr>
                <a:spLocks noChangeArrowheads="1"/>
              </p:cNvSpPr>
              <p:nvPr/>
            </p:nvSpPr>
            <p:spPr bwMode="auto">
              <a:xfrm>
                <a:off x="4615" y="1276"/>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04" name="Oval 132"/>
              <p:cNvSpPr>
                <a:spLocks noChangeArrowheads="1"/>
              </p:cNvSpPr>
              <p:nvPr/>
            </p:nvSpPr>
            <p:spPr bwMode="auto">
              <a:xfrm>
                <a:off x="4517" y="1519"/>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05" name="Oval 133"/>
              <p:cNvSpPr>
                <a:spLocks noChangeArrowheads="1"/>
              </p:cNvSpPr>
              <p:nvPr/>
            </p:nvSpPr>
            <p:spPr bwMode="auto">
              <a:xfrm>
                <a:off x="4705" y="2700"/>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06" name="Oval 134"/>
              <p:cNvSpPr>
                <a:spLocks noChangeArrowheads="1"/>
              </p:cNvSpPr>
              <p:nvPr/>
            </p:nvSpPr>
            <p:spPr bwMode="auto">
              <a:xfrm>
                <a:off x="4323" y="1130"/>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40" name="Oval 168"/>
              <p:cNvSpPr>
                <a:spLocks noChangeArrowheads="1"/>
              </p:cNvSpPr>
              <p:nvPr/>
            </p:nvSpPr>
            <p:spPr bwMode="auto">
              <a:xfrm>
                <a:off x="3977" y="2895"/>
                <a:ext cx="145"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41" name="Oval 169"/>
              <p:cNvSpPr>
                <a:spLocks noChangeArrowheads="1"/>
              </p:cNvSpPr>
              <p:nvPr/>
            </p:nvSpPr>
            <p:spPr bwMode="auto">
              <a:xfrm>
                <a:off x="4325" y="3114"/>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42" name="Oval 170"/>
              <p:cNvSpPr>
                <a:spLocks noChangeArrowheads="1"/>
              </p:cNvSpPr>
              <p:nvPr/>
            </p:nvSpPr>
            <p:spPr bwMode="auto">
              <a:xfrm>
                <a:off x="3540" y="3042"/>
                <a:ext cx="146"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43" name="Oval 171"/>
              <p:cNvSpPr>
                <a:spLocks noChangeArrowheads="1"/>
              </p:cNvSpPr>
              <p:nvPr/>
            </p:nvSpPr>
            <p:spPr bwMode="auto">
              <a:xfrm>
                <a:off x="3733" y="3139"/>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44" name="Oval 172"/>
              <p:cNvSpPr>
                <a:spLocks noChangeArrowheads="1"/>
              </p:cNvSpPr>
              <p:nvPr/>
            </p:nvSpPr>
            <p:spPr bwMode="auto">
              <a:xfrm>
                <a:off x="4025" y="2408"/>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45" name="Oval 173"/>
              <p:cNvSpPr>
                <a:spLocks noChangeArrowheads="1"/>
              </p:cNvSpPr>
              <p:nvPr/>
            </p:nvSpPr>
            <p:spPr bwMode="auto">
              <a:xfrm>
                <a:off x="4774" y="2310"/>
                <a:ext cx="146"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46" name="Oval 174"/>
              <p:cNvSpPr>
                <a:spLocks noChangeArrowheads="1"/>
              </p:cNvSpPr>
              <p:nvPr/>
            </p:nvSpPr>
            <p:spPr bwMode="auto">
              <a:xfrm>
                <a:off x="4674" y="2460"/>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47" name="Oval 175"/>
              <p:cNvSpPr>
                <a:spLocks noChangeArrowheads="1"/>
              </p:cNvSpPr>
              <p:nvPr/>
            </p:nvSpPr>
            <p:spPr bwMode="auto">
              <a:xfrm>
                <a:off x="4462" y="2749"/>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48" name="Oval 176"/>
              <p:cNvSpPr>
                <a:spLocks noChangeArrowheads="1"/>
              </p:cNvSpPr>
              <p:nvPr/>
            </p:nvSpPr>
            <p:spPr bwMode="auto">
              <a:xfrm>
                <a:off x="4073" y="2554"/>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49" name="Oval 177"/>
              <p:cNvSpPr>
                <a:spLocks noChangeArrowheads="1"/>
              </p:cNvSpPr>
              <p:nvPr/>
            </p:nvSpPr>
            <p:spPr bwMode="auto">
              <a:xfrm>
                <a:off x="3984" y="1910"/>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50" name="Oval 178"/>
              <p:cNvSpPr>
                <a:spLocks noChangeArrowheads="1"/>
              </p:cNvSpPr>
              <p:nvPr/>
            </p:nvSpPr>
            <p:spPr bwMode="auto">
              <a:xfrm>
                <a:off x="4323" y="1617"/>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51" name="Oval 179"/>
              <p:cNvSpPr>
                <a:spLocks noChangeArrowheads="1"/>
              </p:cNvSpPr>
              <p:nvPr/>
            </p:nvSpPr>
            <p:spPr bwMode="auto">
              <a:xfrm>
                <a:off x="4632" y="1746"/>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52" name="Oval 180"/>
              <p:cNvSpPr>
                <a:spLocks noChangeArrowheads="1"/>
              </p:cNvSpPr>
              <p:nvPr/>
            </p:nvSpPr>
            <p:spPr bwMode="auto">
              <a:xfrm>
                <a:off x="3394" y="1335"/>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53" name="Oval 181"/>
              <p:cNvSpPr>
                <a:spLocks noChangeArrowheads="1"/>
              </p:cNvSpPr>
              <p:nvPr/>
            </p:nvSpPr>
            <p:spPr bwMode="auto">
              <a:xfrm>
                <a:off x="3394" y="1043"/>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54" name="Oval 182"/>
              <p:cNvSpPr>
                <a:spLocks noChangeArrowheads="1"/>
              </p:cNvSpPr>
              <p:nvPr/>
            </p:nvSpPr>
            <p:spPr bwMode="auto">
              <a:xfrm>
                <a:off x="3442" y="2261"/>
                <a:ext cx="146" cy="147"/>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55" name="Oval 183"/>
              <p:cNvSpPr>
                <a:spLocks noChangeArrowheads="1"/>
              </p:cNvSpPr>
              <p:nvPr/>
            </p:nvSpPr>
            <p:spPr bwMode="auto">
              <a:xfrm>
                <a:off x="3249" y="3139"/>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56" name="Oval 184"/>
              <p:cNvSpPr>
                <a:spLocks noChangeArrowheads="1"/>
              </p:cNvSpPr>
              <p:nvPr/>
            </p:nvSpPr>
            <p:spPr bwMode="auto">
              <a:xfrm>
                <a:off x="3394" y="2749"/>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57" name="Oval 185"/>
              <p:cNvSpPr>
                <a:spLocks noChangeArrowheads="1"/>
              </p:cNvSpPr>
              <p:nvPr/>
            </p:nvSpPr>
            <p:spPr bwMode="auto">
              <a:xfrm>
                <a:off x="3588" y="2067"/>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58" name="Oval 186"/>
              <p:cNvSpPr>
                <a:spLocks noChangeArrowheads="1"/>
              </p:cNvSpPr>
              <p:nvPr/>
            </p:nvSpPr>
            <p:spPr bwMode="auto">
              <a:xfrm>
                <a:off x="3740" y="1179"/>
                <a:ext cx="146" cy="145"/>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59" name="Oval 187"/>
              <p:cNvSpPr>
                <a:spLocks noChangeArrowheads="1"/>
              </p:cNvSpPr>
              <p:nvPr/>
            </p:nvSpPr>
            <p:spPr bwMode="auto">
              <a:xfrm>
                <a:off x="3984" y="1276"/>
                <a:ext cx="145"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60" name="Oval 188"/>
              <p:cNvSpPr>
                <a:spLocks noChangeArrowheads="1"/>
              </p:cNvSpPr>
              <p:nvPr/>
            </p:nvSpPr>
            <p:spPr bwMode="auto">
              <a:xfrm>
                <a:off x="4325" y="2310"/>
                <a:ext cx="146" cy="146"/>
              </a:xfrm>
              <a:prstGeom prst="ellipse">
                <a:avLst/>
              </a:prstGeom>
              <a:gradFill rotWithShape="0">
                <a:gsLst>
                  <a:gs pos="0">
                    <a:srgbClr val="00CCFF"/>
                  </a:gs>
                  <a:gs pos="100000">
                    <a:srgbClr val="00CCFF">
                      <a:gamma/>
                      <a:shade val="46275"/>
                      <a:invGamma/>
                    </a:srgbClr>
                  </a:gs>
                </a:gsLst>
                <a:path path="rect">
                  <a:fillToRect r="100000" b="100000"/>
                </a:path>
              </a:gradFill>
              <a:ln w="12700" cap="sq">
                <a:solidFill>
                  <a:schemeClr val="tx1"/>
                </a:solidFill>
                <a:round/>
                <a:headEnd type="none" w="sm" len="sm"/>
                <a:tailEnd type="none" w="sm" len="sm"/>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264" name="Text Box 192"/>
              <p:cNvSpPr txBox="1">
                <a:spLocks noChangeArrowheads="1"/>
              </p:cNvSpPr>
              <p:nvPr/>
            </p:nvSpPr>
            <p:spPr bwMode="auto">
              <a:xfrm>
                <a:off x="4413" y="1938"/>
                <a:ext cx="985" cy="32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b="1" i="1">
                    <a:solidFill>
                      <a:srgbClr val="800080"/>
                    </a:solidFill>
                    <a:effectLst/>
                    <a:latin typeface="Times New Roman" charset="0"/>
                  </a:rPr>
                  <a:t>Permeate</a:t>
                </a:r>
                <a:endParaRPr lang="en-US">
                  <a:solidFill>
                    <a:srgbClr val="FF0000"/>
                  </a:solidFill>
                  <a:effectLst/>
                  <a:latin typeface="Bernard MT Condensed" charset="0"/>
                </a:endParaRPr>
              </a:p>
            </p:txBody>
          </p:sp>
        </p:grpSp>
      </p:grpSp>
      <p:sp>
        <p:nvSpPr>
          <p:cNvPr id="131265" name="Text Box 193"/>
          <p:cNvSpPr txBox="1">
            <a:spLocks noChangeArrowheads="1"/>
          </p:cNvSpPr>
          <p:nvPr/>
        </p:nvSpPr>
        <p:spPr bwMode="auto">
          <a:xfrm>
            <a:off x="818469" y="2911119"/>
            <a:ext cx="912813"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lg" len="lg"/>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2800" b="1" i="1">
                <a:solidFill>
                  <a:srgbClr val="800080"/>
                </a:solidFill>
                <a:effectLst/>
                <a:latin typeface="Times New Roman" charset="0"/>
              </a:rPr>
              <a:t>Feed</a:t>
            </a:r>
            <a:endParaRPr lang="en-US">
              <a:solidFill>
                <a:srgbClr val="9933FF"/>
              </a:solidFill>
              <a:effectLst/>
              <a:latin typeface="Bernard MT Condensed" charset="0"/>
            </a:endParaRPr>
          </a:p>
        </p:txBody>
      </p:sp>
      <p:grpSp>
        <p:nvGrpSpPr>
          <p:cNvPr id="131269" name="Group 197"/>
          <p:cNvGrpSpPr>
            <a:grpSpLocks/>
          </p:cNvGrpSpPr>
          <p:nvPr/>
        </p:nvGrpSpPr>
        <p:grpSpPr bwMode="auto">
          <a:xfrm>
            <a:off x="4671332" y="2468207"/>
            <a:ext cx="620712" cy="3579812"/>
            <a:chOff x="2811" y="1433"/>
            <a:chExt cx="391" cy="2255"/>
          </a:xfrm>
        </p:grpSpPr>
        <p:sp>
          <p:nvSpPr>
            <p:cNvPr id="131160" name="Line 88"/>
            <p:cNvSpPr>
              <a:spLocks noChangeShapeType="1"/>
            </p:cNvSpPr>
            <p:nvPr/>
          </p:nvSpPr>
          <p:spPr bwMode="auto">
            <a:xfrm>
              <a:off x="2811" y="1433"/>
              <a:ext cx="391" cy="1"/>
            </a:xfrm>
            <a:prstGeom prst="line">
              <a:avLst/>
            </a:prstGeom>
            <a:noFill/>
            <a:ln w="92075">
              <a:solidFill>
                <a:srgbClr val="800080"/>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61" name="Line 89"/>
            <p:cNvSpPr>
              <a:spLocks noChangeShapeType="1"/>
            </p:cNvSpPr>
            <p:nvPr/>
          </p:nvSpPr>
          <p:spPr bwMode="auto">
            <a:xfrm>
              <a:off x="2811" y="3187"/>
              <a:ext cx="391" cy="1"/>
            </a:xfrm>
            <a:prstGeom prst="line">
              <a:avLst/>
            </a:prstGeom>
            <a:noFill/>
            <a:ln w="92075">
              <a:solidFill>
                <a:srgbClr val="800080"/>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62" name="Line 90"/>
            <p:cNvSpPr>
              <a:spLocks noChangeShapeType="1"/>
            </p:cNvSpPr>
            <p:nvPr/>
          </p:nvSpPr>
          <p:spPr bwMode="auto">
            <a:xfrm>
              <a:off x="2811" y="1774"/>
              <a:ext cx="391" cy="1"/>
            </a:xfrm>
            <a:prstGeom prst="line">
              <a:avLst/>
            </a:prstGeom>
            <a:noFill/>
            <a:ln w="92075">
              <a:solidFill>
                <a:srgbClr val="800080"/>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63" name="Line 91"/>
            <p:cNvSpPr>
              <a:spLocks noChangeShapeType="1"/>
            </p:cNvSpPr>
            <p:nvPr/>
          </p:nvSpPr>
          <p:spPr bwMode="auto">
            <a:xfrm>
              <a:off x="2811" y="2116"/>
              <a:ext cx="391" cy="1"/>
            </a:xfrm>
            <a:prstGeom prst="line">
              <a:avLst/>
            </a:prstGeom>
            <a:noFill/>
            <a:ln w="92075">
              <a:solidFill>
                <a:srgbClr val="800080"/>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64" name="Line 92"/>
            <p:cNvSpPr>
              <a:spLocks noChangeShapeType="1"/>
            </p:cNvSpPr>
            <p:nvPr/>
          </p:nvSpPr>
          <p:spPr bwMode="auto">
            <a:xfrm>
              <a:off x="2811" y="2456"/>
              <a:ext cx="391" cy="1"/>
            </a:xfrm>
            <a:prstGeom prst="line">
              <a:avLst/>
            </a:prstGeom>
            <a:noFill/>
            <a:ln w="92075">
              <a:solidFill>
                <a:srgbClr val="800080"/>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1165" name="Line 93"/>
            <p:cNvSpPr>
              <a:spLocks noChangeShapeType="1"/>
            </p:cNvSpPr>
            <p:nvPr/>
          </p:nvSpPr>
          <p:spPr bwMode="auto">
            <a:xfrm>
              <a:off x="2811" y="2846"/>
              <a:ext cx="391" cy="1"/>
            </a:xfrm>
            <a:prstGeom prst="line">
              <a:avLst/>
            </a:prstGeom>
            <a:noFill/>
            <a:ln w="92075">
              <a:solidFill>
                <a:srgbClr val="800080"/>
              </a:solidFill>
              <a:round/>
              <a:headEnd type="none" w="sm" len="sm"/>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aphicFrame>
          <p:nvGraphicFramePr>
            <p:cNvPr id="131268" name="Object 196"/>
            <p:cNvGraphicFramePr>
              <a:graphicFrameLocks noChangeAspect="1"/>
            </p:cNvGraphicFramePr>
            <p:nvPr/>
          </p:nvGraphicFramePr>
          <p:xfrm>
            <a:off x="2943" y="3552"/>
            <a:ext cx="72" cy="136"/>
          </p:xfrm>
          <a:graphic>
            <a:graphicData uri="http://schemas.openxmlformats.org/presentationml/2006/ole">
              <mc:AlternateContent xmlns:mc="http://schemas.openxmlformats.org/markup-compatibility/2006">
                <mc:Choice xmlns:v="urn:schemas-microsoft-com:vml" Requires="v">
                  <p:oleObj spid="_x0000_s6158" name="Equation" r:id="rId4" imgW="114120" imgH="215640" progId="Equation.3">
                    <p:embed/>
                  </p:oleObj>
                </mc:Choice>
                <mc:Fallback>
                  <p:oleObj name="Equation" r:id="rId4" imgW="114120" imgH="215640" progId="Equation.3">
                    <p:embed/>
                    <p:pic>
                      <p:nvPicPr>
                        <p:cNvPr id="131268" name="Object 19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 y="3552"/>
                          <a:ext cx="72" cy="1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pic>
        <p:nvPicPr>
          <p:cNvPr id="194" name="Picture 23" descr="RO">
            <a:hlinkClick r:id="rId6"/>
            <a:extLst>
              <a:ext uri="{FF2B5EF4-FFF2-40B4-BE49-F238E27FC236}">
                <a16:creationId xmlns:a16="http://schemas.microsoft.com/office/drawing/2014/main" id="{ADF96560-0467-3741-91EB-2D02D2379604}"/>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959" y="1466716"/>
            <a:ext cx="8595618" cy="4476884"/>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3021909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3126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nodeType="clickEffect">
                                  <p:stCondLst>
                                    <p:cond delay="0"/>
                                  </p:stCondLst>
                                  <p:childTnLst>
                                    <p:set>
                                      <p:cBhvr>
                                        <p:cTn id="10" dur="1" fill="hold">
                                          <p:stCondLst>
                                            <p:cond delay="0"/>
                                          </p:stCondLst>
                                        </p:cTn>
                                        <p:tgtEl>
                                          <p:spTgt spid="131271"/>
                                        </p:tgtEl>
                                        <p:attrNameLst>
                                          <p:attrName>style.visibility</p:attrName>
                                        </p:attrNameLst>
                                      </p:cBhvr>
                                      <p:to>
                                        <p:strVal val="visible"/>
                                      </p:to>
                                    </p:set>
                                    <p:animEffect transition="in" filter="slide(fromLeft)">
                                      <p:cBhvr>
                                        <p:cTn id="11" dur="500"/>
                                        <p:tgtEl>
                                          <p:spTgt spid="13127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194"/>
                                        </p:tgtEl>
                                        <p:attrNameLst>
                                          <p:attrName>style.visibility</p:attrName>
                                        </p:attrNameLst>
                                      </p:cBhvr>
                                      <p:to>
                                        <p:strVal val="visible"/>
                                      </p:to>
                                    </p:set>
                                    <p:animEffect transition="in" filter="dissolve">
                                      <p:cBhvr>
                                        <p:cTn id="16" dur="5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a:latin typeface="Calibri" charset="0"/>
              </a:rPr>
              <a:t>History of Water Treatment</a:t>
            </a:r>
            <a:br>
              <a:rPr lang="en-US">
                <a:latin typeface="Calibri" charset="0"/>
              </a:rPr>
            </a:br>
            <a:r>
              <a:rPr lang="en-US">
                <a:latin typeface="Calibri" charset="0"/>
              </a:rPr>
              <a:t>and Regulations</a:t>
            </a:r>
          </a:p>
        </p:txBody>
      </p:sp>
      <p:sp>
        <p:nvSpPr>
          <p:cNvPr id="33794" name="Rectangle 3"/>
          <p:cNvSpPr>
            <a:spLocks noGrp="1" noChangeArrowheads="1"/>
          </p:cNvSpPr>
          <p:nvPr>
            <p:ph idx="1"/>
          </p:nvPr>
        </p:nvSpPr>
        <p:spPr>
          <a:xfrm>
            <a:off x="381000" y="1441450"/>
            <a:ext cx="8686800" cy="4900613"/>
          </a:xfrm>
        </p:spPr>
        <p:txBody>
          <a:bodyPr/>
          <a:lstStyle/>
          <a:p>
            <a:pPr eaLnBrk="1" hangingPunct="1"/>
            <a:r>
              <a:rPr lang="en-US" sz="2400" dirty="0">
                <a:latin typeface="Calibri" charset="0"/>
              </a:rPr>
              <a:t>Ancient civilizations established around water sources – quantity and quality</a:t>
            </a:r>
          </a:p>
          <a:p>
            <a:pPr eaLnBrk="1" hangingPunct="1"/>
            <a:r>
              <a:rPr lang="en-US" sz="2400" dirty="0">
                <a:latin typeface="Calibri" charset="0"/>
              </a:rPr>
              <a:t>Water treatment originally focused on improving aesthetic qualities of water</a:t>
            </a:r>
          </a:p>
          <a:p>
            <a:pPr eaLnBrk="1" hangingPunct="1"/>
            <a:r>
              <a:rPr lang="en-US" sz="2400" dirty="0">
                <a:latin typeface="Calibri" charset="0"/>
              </a:rPr>
              <a:t>During the mid to late 1800s, scientists gained a greater understanding of sources and effects of drinking water contaminants, especially those that were not visible to naked eye</a:t>
            </a:r>
          </a:p>
          <a:p>
            <a:pPr eaLnBrk="1" hangingPunct="1"/>
            <a:r>
              <a:rPr lang="en-US" sz="2400" dirty="0">
                <a:latin typeface="Calibri" charset="0"/>
              </a:rPr>
              <a:t>In 1908, chlorine was used for the first time as a primary disinfectant of drinking water in Jersey City, New Jersey</a:t>
            </a:r>
          </a:p>
          <a:p>
            <a:pPr eaLnBrk="1" hangingPunct="1"/>
            <a:r>
              <a:rPr lang="en-US" sz="2400" dirty="0">
                <a:latin typeface="Calibri" charset="0"/>
              </a:rPr>
              <a:t>In 1914, the U.S. Public Health Service sets standards for the bacteriological quality of drinking water</a:t>
            </a:r>
          </a:p>
          <a:p>
            <a:pPr eaLnBrk="1" hangingPunct="1"/>
            <a:r>
              <a:rPr lang="en-US" sz="2400" dirty="0">
                <a:latin typeface="Calibri" charset="0"/>
              </a:rPr>
              <a:t>Safe Drinking Water Act of 1974 – MCLs</a:t>
            </a:r>
          </a:p>
          <a:p>
            <a:pPr eaLnBrk="1" hangingPunct="1"/>
            <a:r>
              <a:rPr lang="en-US" sz="2400" dirty="0">
                <a:latin typeface="Calibri" charset="0"/>
              </a:rPr>
              <a:t>Regulations stem from bad past experiences and from research</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2" descr="Screen shot 2010-05-13 at [May-13]  11.51.42 PM.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7500" y="1589088"/>
            <a:ext cx="8736013" cy="5008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4" name="Title 1"/>
          <p:cNvSpPr>
            <a:spLocks noGrp="1"/>
          </p:cNvSpPr>
          <p:nvPr>
            <p:ph type="title"/>
          </p:nvPr>
        </p:nvSpPr>
        <p:spPr>
          <a:xfrm>
            <a:off x="457200" y="455613"/>
            <a:ext cx="8686800" cy="781050"/>
          </a:xfrm>
        </p:spPr>
        <p:txBody>
          <a:bodyPr/>
          <a:lstStyle/>
          <a:p>
            <a:pPr eaLnBrk="0" hangingPunct="0">
              <a:lnSpc>
                <a:spcPct val="80000"/>
              </a:lnSpc>
            </a:pPr>
            <a:r>
              <a:rPr lang="en-US" sz="4000">
                <a:latin typeface="Calibri" charset="0"/>
                <a:cs typeface="ＭＳ Ｐゴシック" charset="0"/>
              </a:rPr>
              <a:t>Pressure-driven Membrane Processes</a:t>
            </a:r>
          </a:p>
        </p:txBody>
      </p:sp>
    </p:spTree>
    <p:extLst>
      <p:ext uri="{BB962C8B-B14F-4D97-AF65-F5344CB8AC3E}">
        <p14:creationId xmlns:p14="http://schemas.microsoft.com/office/powerpoint/2010/main" val="29886693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405" name="Rectangle 5"/>
          <p:cNvSpPr>
            <a:spLocks noChangeArrowheads="1"/>
          </p:cNvSpPr>
          <p:nvPr/>
        </p:nvSpPr>
        <p:spPr bwMode="auto">
          <a:xfrm>
            <a:off x="2908300" y="3506788"/>
            <a:ext cx="2363788" cy="981075"/>
          </a:xfrm>
          <a:prstGeom prst="rect">
            <a:avLst/>
          </a:prstGeom>
          <a:solidFill>
            <a:srgbClr val="0000FF">
              <a:alpha val="20000"/>
            </a:srgbClr>
          </a:solidFill>
          <a:ln>
            <a:noFill/>
          </a:ln>
          <a:effectLst/>
          <a:extLs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6406" name="Text Box 6"/>
          <p:cNvSpPr txBox="1">
            <a:spLocks noChangeArrowheads="1"/>
          </p:cNvSpPr>
          <p:nvPr/>
        </p:nvSpPr>
        <p:spPr bwMode="auto">
          <a:xfrm>
            <a:off x="5548313" y="3795713"/>
            <a:ext cx="172085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cap="sq">
                <a:solidFill>
                  <a:schemeClr val="tx1"/>
                </a:solidFill>
                <a:miter lim="800000"/>
                <a:headEnd type="none" w="sm" len="sm"/>
                <a:tailEnd type="none" w="sm" len="sm"/>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ja-JP" altLang="en-US" sz="2000">
                <a:solidFill>
                  <a:srgbClr val="FF0000"/>
                </a:solidFill>
                <a:effectLst/>
                <a:latin typeface="Arial"/>
              </a:rPr>
              <a:t>‘</a:t>
            </a:r>
            <a:r>
              <a:rPr lang="en-US" sz="2000">
                <a:solidFill>
                  <a:srgbClr val="FF0000"/>
                </a:solidFill>
                <a:effectLst/>
              </a:rPr>
              <a:t>loose</a:t>
            </a:r>
            <a:r>
              <a:rPr lang="ja-JP" altLang="en-US" sz="2000">
                <a:solidFill>
                  <a:srgbClr val="FF0000"/>
                </a:solidFill>
                <a:effectLst/>
                <a:latin typeface="Arial"/>
              </a:rPr>
              <a:t>’</a:t>
            </a:r>
            <a:r>
              <a:rPr lang="en-US" sz="2000">
                <a:solidFill>
                  <a:srgbClr val="FF0000"/>
                </a:solidFill>
                <a:effectLst/>
              </a:rPr>
              <a:t> and </a:t>
            </a:r>
            <a:r>
              <a:rPr lang="ja-JP" altLang="en-US" sz="2000">
                <a:solidFill>
                  <a:srgbClr val="FF0000"/>
                </a:solidFill>
                <a:effectLst/>
                <a:latin typeface="Arial"/>
              </a:rPr>
              <a:t>‘</a:t>
            </a:r>
            <a:r>
              <a:rPr lang="en-US" sz="2000">
                <a:solidFill>
                  <a:srgbClr val="FF0000"/>
                </a:solidFill>
                <a:effectLst/>
              </a:rPr>
              <a:t>tight</a:t>
            </a:r>
            <a:r>
              <a:rPr lang="ja-JP" altLang="en-US" sz="2000">
                <a:solidFill>
                  <a:srgbClr val="FF0000"/>
                </a:solidFill>
                <a:effectLst/>
                <a:latin typeface="Arial"/>
              </a:rPr>
              <a:t>’</a:t>
            </a:r>
            <a:endParaRPr lang="en-US" sz="2000">
              <a:solidFill>
                <a:srgbClr val="FF0000"/>
              </a:solidFill>
              <a:effectLst/>
            </a:endParaRPr>
          </a:p>
        </p:txBody>
      </p:sp>
      <p:pic>
        <p:nvPicPr>
          <p:cNvPr id="486410" name="Picture 10"/>
          <p:cNvPicPr>
            <a:picLocks noChangeAspect="1" noChangeArrowheads="1"/>
          </p:cNvPicPr>
          <p:nvPr/>
        </p:nvPicPr>
        <p:blipFill>
          <a:blip r:embed="rId2">
            <a:extLst>
              <a:ext uri="{28A0092B-C50C-407E-A947-70E740481C1C}">
                <a14:useLocalDpi xmlns:a14="http://schemas.microsoft.com/office/drawing/2010/main" val="0"/>
              </a:ext>
            </a:extLst>
          </a:blip>
          <a:srcRect l="1991" t="20285" r="26018" b="16580"/>
          <a:stretch>
            <a:fillRect/>
          </a:stretch>
        </p:blipFill>
        <p:spPr bwMode="auto">
          <a:xfrm>
            <a:off x="0" y="1428750"/>
            <a:ext cx="9144000" cy="5011738"/>
          </a:xfrm>
          <a:prstGeom prst="rect">
            <a:avLst/>
          </a:prstGeom>
          <a:noFill/>
          <a:ln w="12700" cap="sq">
            <a:solidFill>
              <a:schemeClr val="tx1"/>
            </a:solidFill>
            <a:miter lim="800000"/>
            <a:headEnd type="none" w="sm" len="sm"/>
            <a:tailEnd type="none" w="sm" len="sm"/>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p:txBody>
          <a:bodyPr/>
          <a:lstStyle/>
          <a:p>
            <a:r>
              <a:rPr lang="en-US"/>
              <a:t>Selection of Membrane Processes</a:t>
            </a:r>
            <a:endParaRPr lang="en-US" dirty="0"/>
          </a:p>
        </p:txBody>
      </p:sp>
    </p:spTree>
    <p:extLst>
      <p:ext uri="{BB962C8B-B14F-4D97-AF65-F5344CB8AC3E}">
        <p14:creationId xmlns:p14="http://schemas.microsoft.com/office/powerpoint/2010/main" val="3237412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3-11-20 at [Nov-20]  9.15.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3800" y="4876800"/>
            <a:ext cx="5254958" cy="1755113"/>
          </a:xfrm>
          <a:prstGeom prst="rect">
            <a:avLst/>
          </a:prstGeom>
        </p:spPr>
      </p:pic>
      <p:sp>
        <p:nvSpPr>
          <p:cNvPr id="2" name="Title 1"/>
          <p:cNvSpPr>
            <a:spLocks noGrp="1"/>
          </p:cNvSpPr>
          <p:nvPr>
            <p:ph type="title"/>
          </p:nvPr>
        </p:nvSpPr>
        <p:spPr/>
        <p:txBody>
          <a:bodyPr/>
          <a:lstStyle/>
          <a:p>
            <a:r>
              <a:rPr lang="en-US" altLang="ja-JP"/>
              <a:t>Material Balance in Membrane Separation</a:t>
            </a:r>
            <a:endParaRPr lang="en-US" dirty="0"/>
          </a:p>
        </p:txBody>
      </p:sp>
      <p:sp>
        <p:nvSpPr>
          <p:cNvPr id="3" name="Content Placeholder 2"/>
          <p:cNvSpPr>
            <a:spLocks noGrp="1"/>
          </p:cNvSpPr>
          <p:nvPr>
            <p:ph idx="1"/>
          </p:nvPr>
        </p:nvSpPr>
        <p:spPr>
          <a:xfrm>
            <a:off x="457200" y="1441450"/>
            <a:ext cx="4648200" cy="4900613"/>
          </a:xfrm>
        </p:spPr>
        <p:txBody>
          <a:bodyPr/>
          <a:lstStyle/>
          <a:p>
            <a:r>
              <a:rPr lang="en-US" altLang="ja-JP" dirty="0"/>
              <a:t>Mass balance for water flow</a:t>
            </a:r>
          </a:p>
          <a:p>
            <a:pPr marL="0" indent="0">
              <a:buNone/>
            </a:pPr>
            <a:r>
              <a:rPr lang="en-US" altLang="ja-JP" dirty="0"/>
              <a:t>	</a:t>
            </a:r>
            <a:r>
              <a:rPr lang="en-US" altLang="ja-JP" i="1" dirty="0" err="1"/>
              <a:t>Q</a:t>
            </a:r>
            <a:r>
              <a:rPr lang="en-US" altLang="ja-JP" i="1" baseline="-25000" dirty="0" err="1"/>
              <a:t>f</a:t>
            </a:r>
            <a:r>
              <a:rPr lang="en-US" altLang="ja-JP" i="1" dirty="0"/>
              <a:t> = Q</a:t>
            </a:r>
            <a:r>
              <a:rPr lang="en-US" altLang="ja-JP" i="1" baseline="-25000" dirty="0"/>
              <a:t>c</a:t>
            </a:r>
            <a:r>
              <a:rPr lang="en-US" altLang="ja-JP" i="1" dirty="0"/>
              <a:t> + </a:t>
            </a:r>
            <a:r>
              <a:rPr lang="en-US" altLang="ja-JP" i="1" dirty="0" err="1"/>
              <a:t>Q</a:t>
            </a:r>
            <a:r>
              <a:rPr lang="en-US" altLang="ja-JP" i="1" baseline="-25000" dirty="0" err="1"/>
              <a:t>p</a:t>
            </a:r>
            <a:endParaRPr lang="en-US" altLang="ja-JP" i="1" baseline="-25000" dirty="0"/>
          </a:p>
          <a:p>
            <a:endParaRPr lang="en-US" altLang="ja-JP" dirty="0"/>
          </a:p>
          <a:p>
            <a:r>
              <a:rPr lang="en-US" altLang="ja-JP" dirty="0"/>
              <a:t>Mass balance for solute flux</a:t>
            </a:r>
          </a:p>
          <a:p>
            <a:pPr marL="0" indent="0">
              <a:buNone/>
            </a:pPr>
            <a:r>
              <a:rPr lang="en-US" altLang="ja-JP" dirty="0"/>
              <a:t>	</a:t>
            </a:r>
            <a:r>
              <a:rPr lang="en-US" altLang="ja-JP" i="1" dirty="0" err="1"/>
              <a:t>Q</a:t>
            </a:r>
            <a:r>
              <a:rPr lang="en-US" altLang="ja-JP" i="1" baseline="-25000" dirty="0" err="1"/>
              <a:t>f</a:t>
            </a:r>
            <a:r>
              <a:rPr lang="en-US" altLang="ja-JP" i="1" dirty="0" err="1"/>
              <a:t>C</a:t>
            </a:r>
            <a:r>
              <a:rPr lang="en-US" altLang="ja-JP" i="1" baseline="-25000" dirty="0" err="1"/>
              <a:t>f</a:t>
            </a:r>
            <a:r>
              <a:rPr lang="en-US" altLang="ja-JP" i="1" dirty="0"/>
              <a:t> = </a:t>
            </a:r>
            <a:r>
              <a:rPr lang="en-US" altLang="ja-JP" i="1" dirty="0" err="1"/>
              <a:t>Q</a:t>
            </a:r>
            <a:r>
              <a:rPr lang="en-US" altLang="ja-JP" i="1" baseline="-25000" dirty="0" err="1"/>
              <a:t>c</a:t>
            </a:r>
            <a:r>
              <a:rPr lang="en-US" altLang="ja-JP" i="1" dirty="0" err="1"/>
              <a:t>C</a:t>
            </a:r>
            <a:r>
              <a:rPr lang="en-US" altLang="ja-JP" i="1" baseline="-25000" dirty="0" err="1"/>
              <a:t>c</a:t>
            </a:r>
            <a:r>
              <a:rPr lang="en-US" altLang="ja-JP" i="1" dirty="0"/>
              <a:t> + </a:t>
            </a:r>
            <a:r>
              <a:rPr lang="en-US" altLang="ja-JP" i="1" dirty="0" err="1"/>
              <a:t>Q</a:t>
            </a:r>
            <a:r>
              <a:rPr lang="en-US" altLang="ja-JP" i="1" baseline="-25000" dirty="0" err="1"/>
              <a:t>p</a:t>
            </a:r>
            <a:r>
              <a:rPr lang="en-US" altLang="ja-JP" i="1" dirty="0" err="1"/>
              <a:t>C</a:t>
            </a:r>
            <a:r>
              <a:rPr lang="en-US" altLang="ja-JP" i="1" baseline="-25000" dirty="0" err="1"/>
              <a:t>p</a:t>
            </a:r>
            <a:endParaRPr lang="en-US" altLang="ja-JP" i="1" baseline="-25000" dirty="0"/>
          </a:p>
          <a:p>
            <a:endParaRPr lang="en-US" altLang="ja-JP" dirty="0"/>
          </a:p>
          <a:p>
            <a:r>
              <a:rPr lang="en-US" altLang="ja-JP" dirty="0"/>
              <a:t>Product recovery  </a:t>
            </a:r>
          </a:p>
          <a:p>
            <a:pPr marL="0" indent="0">
              <a:buNone/>
            </a:pPr>
            <a:r>
              <a:rPr lang="en-US" altLang="ja-JP" dirty="0">
                <a:sym typeface="Symbol" charset="0"/>
              </a:rPr>
              <a:t>	</a:t>
            </a:r>
            <a:r>
              <a:rPr lang="en-US" altLang="ja-JP" i="1" dirty="0">
                <a:sym typeface="Symbol" charset="0"/>
              </a:rPr>
              <a:t>r = (</a:t>
            </a:r>
            <a:r>
              <a:rPr lang="en-US" altLang="ja-JP" i="1" dirty="0" err="1">
                <a:sym typeface="Symbol" charset="0"/>
              </a:rPr>
              <a:t>Q</a:t>
            </a:r>
            <a:r>
              <a:rPr lang="en-US" altLang="ja-JP" i="1" baseline="-25000" dirty="0" err="1">
                <a:sym typeface="Symbol" charset="0"/>
              </a:rPr>
              <a:t>p</a:t>
            </a:r>
            <a:r>
              <a:rPr lang="en-US" altLang="ja-JP" i="1" dirty="0">
                <a:sym typeface="Symbol" charset="0"/>
              </a:rPr>
              <a:t>/</a:t>
            </a:r>
            <a:r>
              <a:rPr lang="en-US" altLang="ja-JP" i="1" dirty="0" err="1">
                <a:sym typeface="Symbol" charset="0"/>
              </a:rPr>
              <a:t>Q</a:t>
            </a:r>
            <a:r>
              <a:rPr lang="en-US" altLang="ja-JP" i="1" baseline="-25000" dirty="0" err="1">
                <a:sym typeface="Symbol" charset="0"/>
              </a:rPr>
              <a:t>f</a:t>
            </a:r>
            <a:r>
              <a:rPr lang="en-US" altLang="ja-JP" i="1" dirty="0">
                <a:sym typeface="Symbol" charset="0"/>
              </a:rPr>
              <a:t>)·100%</a:t>
            </a:r>
            <a:endParaRPr lang="en-US" altLang="ja-JP" i="1" dirty="0"/>
          </a:p>
          <a:p>
            <a:endParaRPr lang="en-US" dirty="0"/>
          </a:p>
          <a:p>
            <a:r>
              <a:rPr lang="en-US" dirty="0"/>
              <a:t>Solute rejection</a:t>
            </a:r>
          </a:p>
          <a:p>
            <a:pPr marL="457200" lvl="1" indent="0">
              <a:buNone/>
            </a:pPr>
            <a:r>
              <a:rPr lang="en-US" dirty="0"/>
              <a:t>	</a:t>
            </a:r>
            <a:r>
              <a:rPr lang="en-US" i="1" dirty="0" err="1"/>
              <a:t>rej</a:t>
            </a:r>
            <a:r>
              <a:rPr lang="en-US" i="1" dirty="0"/>
              <a:t> = (</a:t>
            </a:r>
            <a:r>
              <a:rPr lang="en-US" i="1" dirty="0" err="1"/>
              <a:t>C</a:t>
            </a:r>
            <a:r>
              <a:rPr lang="en-US" i="1" baseline="-25000" dirty="0" err="1"/>
              <a:t>f</a:t>
            </a:r>
            <a:r>
              <a:rPr lang="en-US" i="1" dirty="0"/>
              <a:t>-C</a:t>
            </a:r>
            <a:r>
              <a:rPr lang="en-US" i="1" baseline="-25000" dirty="0"/>
              <a:t>p</a:t>
            </a:r>
            <a:r>
              <a:rPr lang="en-US" i="1" dirty="0"/>
              <a:t>)/</a:t>
            </a:r>
            <a:r>
              <a:rPr lang="en-US" i="1" dirty="0" err="1"/>
              <a:t>C</a:t>
            </a:r>
            <a:r>
              <a:rPr lang="en-US" i="1" baseline="-25000" dirty="0" err="1"/>
              <a:t>f</a:t>
            </a:r>
            <a:r>
              <a:rPr lang="en-US" i="1" dirty="0"/>
              <a:t> * 100%</a:t>
            </a:r>
          </a:p>
          <a:p>
            <a:pPr marL="457200" lvl="1" indent="0">
              <a:buNone/>
            </a:pPr>
            <a:r>
              <a:rPr lang="en-US" i="1" dirty="0"/>
              <a:t>	      = (1-C</a:t>
            </a:r>
            <a:r>
              <a:rPr lang="en-US" i="1" baseline="-25000" dirty="0"/>
              <a:t>p</a:t>
            </a:r>
            <a:r>
              <a:rPr lang="en-US" i="1" dirty="0"/>
              <a:t>/</a:t>
            </a:r>
            <a:r>
              <a:rPr lang="en-US" i="1" dirty="0" err="1"/>
              <a:t>C</a:t>
            </a:r>
            <a:r>
              <a:rPr lang="en-US" i="1" baseline="-25000" dirty="0" err="1"/>
              <a:t>f</a:t>
            </a:r>
            <a:r>
              <a:rPr lang="en-US" i="1" dirty="0"/>
              <a:t>) * 100%</a:t>
            </a:r>
          </a:p>
        </p:txBody>
      </p:sp>
      <p:sp>
        <p:nvSpPr>
          <p:cNvPr id="6" name="Content Placeholder 2">
            <a:extLst>
              <a:ext uri="{FF2B5EF4-FFF2-40B4-BE49-F238E27FC236}">
                <a16:creationId xmlns:a16="http://schemas.microsoft.com/office/drawing/2014/main" id="{414F40A7-E5D1-D24C-A981-A5F92C165C83}"/>
              </a:ext>
            </a:extLst>
          </p:cNvPr>
          <p:cNvSpPr txBox="1">
            <a:spLocks/>
          </p:cNvSpPr>
          <p:nvPr/>
        </p:nvSpPr>
        <p:spPr bwMode="auto">
          <a:xfrm>
            <a:off x="5181600" y="1441451"/>
            <a:ext cx="3962400" cy="107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0"/>
              </a:spcBef>
              <a:spcAft>
                <a:spcPct val="0"/>
              </a:spcAft>
              <a:buClr>
                <a:srgbClr val="21314D"/>
              </a:buClr>
              <a:buSzPct val="75000"/>
              <a:buFont typeface="Wingdings" charset="0"/>
              <a:buChar char="p"/>
              <a:defRPr sz="2800">
                <a:solidFill>
                  <a:schemeClr val="tx1"/>
                </a:solidFill>
                <a:latin typeface="+mn-lt"/>
                <a:ea typeface="ＭＳ Ｐゴシック" charset="0"/>
                <a:cs typeface="+mn-cs"/>
              </a:defRPr>
            </a:lvl1pPr>
            <a:lvl2pPr marL="742950" indent="-285750" algn="l" rtl="0" eaLnBrk="0" fontAlgn="base" hangingPunct="0">
              <a:spcBef>
                <a:spcPct val="0"/>
              </a:spcBef>
              <a:spcAft>
                <a:spcPct val="0"/>
              </a:spcAft>
              <a:buClr>
                <a:srgbClr val="92A2BD"/>
              </a:buClr>
              <a:buSzPct val="75000"/>
              <a:buFont typeface="Wingdings" charset="0"/>
              <a:buChar char="n"/>
              <a:defRPr sz="2400">
                <a:solidFill>
                  <a:schemeClr val="tx1"/>
                </a:solidFill>
                <a:latin typeface="+mn-lt"/>
                <a:ea typeface="+mn-ea"/>
                <a:cs typeface="+mn-cs"/>
              </a:defRPr>
            </a:lvl2pPr>
            <a:lvl3pPr marL="1143000" indent="-228600" algn="l" rtl="0" eaLnBrk="0" fontAlgn="base" hangingPunct="0">
              <a:spcBef>
                <a:spcPct val="0"/>
              </a:spcBef>
              <a:spcAft>
                <a:spcPct val="0"/>
              </a:spcAft>
              <a:buClr>
                <a:srgbClr val="D2492A"/>
              </a:buClr>
              <a:buSzPct val="65000"/>
              <a:buFont typeface="Wingdings" charset="0"/>
              <a:buChar char="p"/>
              <a:defRPr sz="2200">
                <a:solidFill>
                  <a:schemeClr val="tx1"/>
                </a:solidFill>
                <a:latin typeface="+mn-lt"/>
                <a:ea typeface="+mn-ea"/>
                <a:cs typeface="+mn-cs"/>
              </a:defRPr>
            </a:lvl3pPr>
            <a:lvl4pPr marL="1600200" indent="-228600" algn="l" rtl="0" eaLnBrk="0" fontAlgn="base" hangingPunct="0">
              <a:spcBef>
                <a:spcPct val="0"/>
              </a:spcBef>
              <a:spcAft>
                <a:spcPct val="0"/>
              </a:spcAft>
              <a:buClr>
                <a:srgbClr val="21314D"/>
              </a:buClr>
              <a:buFont typeface="Wingdings" charset="0"/>
              <a:buChar char="§"/>
              <a:defRPr sz="2000">
                <a:solidFill>
                  <a:schemeClr val="tx1"/>
                </a:solidFill>
                <a:latin typeface="+mn-lt"/>
                <a:ea typeface="+mn-ea"/>
                <a:cs typeface="+mn-cs"/>
              </a:defRPr>
            </a:lvl4pPr>
            <a:lvl5pPr marL="2057400" indent="-228600" algn="l" rtl="0" eaLnBrk="0" fontAlgn="base" hangingPunct="0">
              <a:spcBef>
                <a:spcPct val="0"/>
              </a:spcBef>
              <a:spcAft>
                <a:spcPct val="0"/>
              </a:spcAft>
              <a:buClr>
                <a:schemeClr val="tx2"/>
              </a:buClr>
              <a:buSzPct val="80000"/>
              <a:buFont typeface="Wingdings" charset="0"/>
              <a:buChar char="§"/>
              <a:defRPr sz="2000">
                <a:solidFill>
                  <a:schemeClr val="tx1"/>
                </a:solidFill>
                <a:latin typeface="+mn-lt"/>
                <a:ea typeface="+mn-ea"/>
                <a:cs typeface="+mn-cs"/>
              </a:defRPr>
            </a:lvl5pPr>
            <a:lvl6pPr marL="25146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6pPr>
            <a:lvl7pPr marL="29718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7pPr>
            <a:lvl8pPr marL="34290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8pPr>
            <a:lvl9pPr marL="3886200" indent="-228600" algn="l" rtl="0" eaLnBrk="1" fontAlgn="base" hangingPunct="1">
              <a:spcBef>
                <a:spcPct val="20000"/>
              </a:spcBef>
              <a:spcAft>
                <a:spcPct val="0"/>
              </a:spcAft>
              <a:buClr>
                <a:schemeClr val="tx2"/>
              </a:buClr>
              <a:buSzPct val="80000"/>
              <a:buFont typeface="Wingdings" pitchFamily="-65" charset="2"/>
              <a:buChar char="§"/>
              <a:defRPr sz="2000">
                <a:solidFill>
                  <a:schemeClr val="tx1"/>
                </a:solidFill>
                <a:latin typeface="+mn-lt"/>
                <a:ea typeface="+mn-ea"/>
                <a:cs typeface="+mn-cs"/>
              </a:defRPr>
            </a:lvl9pPr>
          </a:lstStyle>
          <a:p>
            <a:r>
              <a:rPr lang="en-US" altLang="ja-JP" kern="0" dirty="0"/>
              <a:t>Power consumption:</a:t>
            </a:r>
          </a:p>
          <a:p>
            <a:pPr marL="0" indent="0">
              <a:buFont typeface="Wingdings" charset="0"/>
              <a:buNone/>
            </a:pPr>
            <a:r>
              <a:rPr lang="en-US" altLang="ja-JP" kern="0" dirty="0"/>
              <a:t>	</a:t>
            </a:r>
            <a:r>
              <a:rPr lang="en-US" altLang="ja-JP" i="1" kern="0" dirty="0" err="1"/>
              <a:t>Ė</a:t>
            </a:r>
            <a:r>
              <a:rPr lang="en-US" altLang="ja-JP" i="1" kern="0" dirty="0"/>
              <a:t> = </a:t>
            </a:r>
            <a:r>
              <a:rPr lang="en-US" altLang="ja-JP" i="1" kern="0" dirty="0" err="1"/>
              <a:t>Q</a:t>
            </a:r>
            <a:r>
              <a:rPr lang="en-US" altLang="ja-JP" i="1" kern="0" baseline="-25000" dirty="0" err="1"/>
              <a:t>f</a:t>
            </a:r>
            <a:r>
              <a:rPr lang="en-US" altLang="ja-JP" i="1" kern="0" dirty="0"/>
              <a:t> * </a:t>
            </a:r>
            <a:r>
              <a:rPr lang="en-US" altLang="ja-JP" i="1" kern="0" dirty="0" err="1"/>
              <a:t>P</a:t>
            </a:r>
            <a:r>
              <a:rPr lang="en-US" altLang="ja-JP" i="1" kern="0" baseline="-25000" dirty="0" err="1"/>
              <a:t>f</a:t>
            </a:r>
            <a:r>
              <a:rPr lang="en-US" altLang="ja-JP" i="1" kern="0" dirty="0"/>
              <a:t>  (W)</a:t>
            </a:r>
          </a:p>
          <a:p>
            <a:pPr marL="0" indent="0">
              <a:buFont typeface="Wingdings" charset="0"/>
              <a:buNone/>
            </a:pPr>
            <a:r>
              <a:rPr lang="en-US" altLang="ja-JP" i="1" kern="0" dirty="0"/>
              <a:t>	SE = </a:t>
            </a:r>
            <a:r>
              <a:rPr lang="en-US" altLang="ja-JP" i="1" kern="0" dirty="0" err="1"/>
              <a:t>Ė</a:t>
            </a:r>
            <a:r>
              <a:rPr lang="en-US" altLang="ja-JP" i="1" kern="0" dirty="0"/>
              <a:t>/</a:t>
            </a:r>
            <a:r>
              <a:rPr lang="en-US" altLang="ja-JP" i="1" kern="0" dirty="0" err="1"/>
              <a:t>Q</a:t>
            </a:r>
            <a:r>
              <a:rPr lang="en-US" altLang="ja-JP" i="1" kern="0" baseline="-25000" dirty="0" err="1"/>
              <a:t>p</a:t>
            </a:r>
            <a:r>
              <a:rPr lang="en-US" altLang="ja-JP" i="1" kern="0" dirty="0"/>
              <a:t> (kWh/m</a:t>
            </a:r>
            <a:r>
              <a:rPr lang="en-US" altLang="ja-JP" i="1" kern="0" baseline="30000" dirty="0"/>
              <a:t>3</a:t>
            </a:r>
            <a:r>
              <a:rPr lang="en-US" altLang="ja-JP" i="1" kern="0" dirty="0"/>
              <a:t>)</a:t>
            </a:r>
          </a:p>
        </p:txBody>
      </p:sp>
      <p:pic>
        <p:nvPicPr>
          <p:cNvPr id="7" name="Picture 23" descr="RO">
            <a:hlinkClick r:id="rId4"/>
            <a:extLst>
              <a:ext uri="{FF2B5EF4-FFF2-40B4-BE49-F238E27FC236}">
                <a16:creationId xmlns:a16="http://schemas.microsoft.com/office/drawing/2014/main" id="{2BFB4995-FF4D-544F-B203-2480DE09521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69687">
            <a:off x="5520926" y="3309727"/>
            <a:ext cx="2721154" cy="14172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62214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dissolv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Effect transition="in" filter="dissolve">
                                      <p:cBhvr>
                                        <p:cTn id="31" dur="500"/>
                                        <p:tgtEl>
                                          <p:spTgt spid="3">
                                            <p:txEl>
                                              <p:pRg st="9" end="9"/>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
                                            <p:txEl>
                                              <p:pRg st="10" end="10"/>
                                            </p:txEl>
                                          </p:spTgt>
                                        </p:tgtEl>
                                        <p:attrNameLst>
                                          <p:attrName>style.visibility</p:attrName>
                                        </p:attrNameLst>
                                      </p:cBhvr>
                                      <p:to>
                                        <p:strVal val="visible"/>
                                      </p:to>
                                    </p:set>
                                    <p:animEffect transition="in" filter="dissolve">
                                      <p:cBhvr>
                                        <p:cTn id="34" dur="500"/>
                                        <p:tgtEl>
                                          <p:spTgt spid="3">
                                            <p:txEl>
                                              <p:pRg st="10" end="10"/>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animEffect transition="in" filter="dissolve">
                                      <p:cBhvr>
                                        <p:cTn id="37" dur="500"/>
                                        <p:tgtEl>
                                          <p:spTgt spid="3">
                                            <p:txEl>
                                              <p:pRg st="11" end="1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3" name="Picture 5" descr="recycled_water_process_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0"/>
            <a:ext cx="7315200" cy="6827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bwMode="auto">
          <a:xfrm>
            <a:off x="1833059" y="1787584"/>
            <a:ext cx="4992284" cy="1797563"/>
          </a:xfrm>
          <a:prstGeom prst="roundRect">
            <a:avLst/>
          </a:prstGeom>
          <a:solidFill>
            <a:srgbClr val="015DA8"/>
          </a:solidFill>
          <a:ln w="12700" cap="flat" cmpd="sng" algn="ctr">
            <a:solidFill>
              <a:schemeClr val="bg1"/>
            </a:solidFill>
            <a:prstDash val="solid"/>
            <a:round/>
            <a:headEnd type="none" w="med" len="med"/>
            <a:tailEnd type="none" w="med" len="med"/>
          </a:ln>
          <a:effectLst/>
        </p:spPr>
        <p:txBody>
          <a:bodyPr vert="vert270" wrap="square" lIns="68580" tIns="34290" rIns="68580" bIns="34290" numCol="1" rtlCol="0" anchor="t" anchorCtr="0" compatLnSpc="1">
            <a:prstTxWarp prst="textNoShape">
              <a:avLst/>
            </a:prstTxWarp>
          </a:bodyPr>
          <a:lstStyle/>
          <a:p>
            <a:pPr algn="ctr" defTabSz="685800"/>
            <a:r>
              <a:rPr lang="en-US" sz="2100" b="1" dirty="0">
                <a:solidFill>
                  <a:schemeClr val="bg1"/>
                </a:solidFill>
                <a:latin typeface="Humanst521 BT" pitchFamily="34" charset="0"/>
              </a:rPr>
              <a:t>GOALS</a:t>
            </a:r>
          </a:p>
        </p:txBody>
      </p:sp>
      <p:sp>
        <p:nvSpPr>
          <p:cNvPr id="2" name="Title 1"/>
          <p:cNvSpPr>
            <a:spLocks noGrp="1"/>
          </p:cNvSpPr>
          <p:nvPr>
            <p:ph type="title"/>
          </p:nvPr>
        </p:nvSpPr>
        <p:spPr/>
        <p:txBody>
          <a:bodyPr/>
          <a:lstStyle/>
          <a:p>
            <a:r>
              <a:rPr lang="en-US" dirty="0"/>
              <a:t>Pathogen Reduction Goals vs. Credits for Direct Potable Reuse</a:t>
            </a:r>
          </a:p>
        </p:txBody>
      </p:sp>
      <p:sp>
        <p:nvSpPr>
          <p:cNvPr id="3" name="Content Placeholder 2"/>
          <p:cNvSpPr>
            <a:spLocks noGrp="1"/>
          </p:cNvSpPr>
          <p:nvPr>
            <p:ph idx="1"/>
          </p:nvPr>
        </p:nvSpPr>
        <p:spPr/>
        <p:txBody>
          <a:bodyPr/>
          <a:lstStyle/>
          <a:p>
            <a:endParaRPr lang="en-US" dirty="0"/>
          </a:p>
          <a:p>
            <a:pPr marL="0" indent="0">
              <a:buNone/>
            </a:pPr>
            <a:endParaRPr lang="en-US" dirty="0"/>
          </a:p>
          <a:p>
            <a:pPr marL="0" indent="0">
              <a:buNone/>
            </a:pPr>
            <a:endParaRPr lang="en-US" dirty="0"/>
          </a:p>
        </p:txBody>
      </p:sp>
      <p:graphicFrame>
        <p:nvGraphicFramePr>
          <p:cNvPr id="5" name="Content Placeholder 3"/>
          <p:cNvGraphicFramePr>
            <a:graphicFrameLocks/>
          </p:cNvGraphicFramePr>
          <p:nvPr/>
        </p:nvGraphicFramePr>
        <p:xfrm>
          <a:off x="381001" y="4405376"/>
          <a:ext cx="8382001" cy="1127760"/>
        </p:xfrm>
        <a:graphic>
          <a:graphicData uri="http://schemas.openxmlformats.org/drawingml/2006/table">
            <a:tbl>
              <a:tblPr firstRow="1" bandRow="1">
                <a:tableStyleId>{073A0DAA-6AF3-43AB-8588-CEC1D06C72B9}</a:tableStyleId>
              </a:tblPr>
              <a:tblGrid>
                <a:gridCol w="1521350">
                  <a:extLst>
                    <a:ext uri="{9D8B030D-6E8A-4147-A177-3AD203B41FA5}">
                      <a16:colId xmlns:a16="http://schemas.microsoft.com/office/drawing/2014/main" val="20000"/>
                    </a:ext>
                  </a:extLst>
                </a:gridCol>
                <a:gridCol w="980093">
                  <a:extLst>
                    <a:ext uri="{9D8B030D-6E8A-4147-A177-3AD203B41FA5}">
                      <a16:colId xmlns:a16="http://schemas.microsoft.com/office/drawing/2014/main" val="20001"/>
                    </a:ext>
                  </a:extLst>
                </a:gridCol>
                <a:gridCol w="980093">
                  <a:extLst>
                    <a:ext uri="{9D8B030D-6E8A-4147-A177-3AD203B41FA5}">
                      <a16:colId xmlns:a16="http://schemas.microsoft.com/office/drawing/2014/main" val="20002"/>
                    </a:ext>
                  </a:extLst>
                </a:gridCol>
                <a:gridCol w="980093">
                  <a:extLst>
                    <a:ext uri="{9D8B030D-6E8A-4147-A177-3AD203B41FA5}">
                      <a16:colId xmlns:a16="http://schemas.microsoft.com/office/drawing/2014/main" val="20003"/>
                    </a:ext>
                  </a:extLst>
                </a:gridCol>
                <a:gridCol w="980093">
                  <a:extLst>
                    <a:ext uri="{9D8B030D-6E8A-4147-A177-3AD203B41FA5}">
                      <a16:colId xmlns:a16="http://schemas.microsoft.com/office/drawing/2014/main" val="20004"/>
                    </a:ext>
                  </a:extLst>
                </a:gridCol>
                <a:gridCol w="980093">
                  <a:extLst>
                    <a:ext uri="{9D8B030D-6E8A-4147-A177-3AD203B41FA5}">
                      <a16:colId xmlns:a16="http://schemas.microsoft.com/office/drawing/2014/main" val="20005"/>
                    </a:ext>
                  </a:extLst>
                </a:gridCol>
                <a:gridCol w="980093">
                  <a:extLst>
                    <a:ext uri="{9D8B030D-6E8A-4147-A177-3AD203B41FA5}">
                      <a16:colId xmlns:a16="http://schemas.microsoft.com/office/drawing/2014/main" val="20006"/>
                    </a:ext>
                  </a:extLst>
                </a:gridCol>
                <a:gridCol w="980093">
                  <a:extLst>
                    <a:ext uri="{9D8B030D-6E8A-4147-A177-3AD203B41FA5}">
                      <a16:colId xmlns:a16="http://schemas.microsoft.com/office/drawing/2014/main" val="20007"/>
                    </a:ext>
                  </a:extLst>
                </a:gridCol>
              </a:tblGrid>
              <a:tr h="278130">
                <a:tc>
                  <a:txBody>
                    <a:bodyPr/>
                    <a:lstStyle/>
                    <a:p>
                      <a:endParaRPr lang="en-US" sz="1400" dirty="0"/>
                    </a:p>
                  </a:txBody>
                  <a:tcPr marL="68580" marR="68580" marT="34290" marB="34290"/>
                </a:tc>
                <a:tc>
                  <a:txBody>
                    <a:bodyPr/>
                    <a:lstStyle/>
                    <a:p>
                      <a:pPr algn="ctr"/>
                      <a:r>
                        <a:rPr lang="en-US" sz="1400" dirty="0"/>
                        <a:t>Ozone</a:t>
                      </a:r>
                    </a:p>
                  </a:txBody>
                  <a:tcPr marL="68580" marR="68580" marT="34290" marB="34290"/>
                </a:tc>
                <a:tc>
                  <a:txBody>
                    <a:bodyPr/>
                    <a:lstStyle/>
                    <a:p>
                      <a:pPr algn="ctr"/>
                      <a:r>
                        <a:rPr lang="en-US" sz="1400" dirty="0" err="1"/>
                        <a:t>BAF</a:t>
                      </a:r>
                      <a:endParaRPr lang="en-US" sz="1400" dirty="0"/>
                    </a:p>
                  </a:txBody>
                  <a:tcPr marL="68580" marR="68580" marT="34290" marB="34290"/>
                </a:tc>
                <a:tc>
                  <a:txBody>
                    <a:bodyPr/>
                    <a:lstStyle/>
                    <a:p>
                      <a:pPr algn="ctr"/>
                      <a:r>
                        <a:rPr lang="en-US" sz="1400" dirty="0" err="1"/>
                        <a:t>UF</a:t>
                      </a:r>
                      <a:endParaRPr lang="en-US" sz="1400" dirty="0"/>
                    </a:p>
                  </a:txBody>
                  <a:tcPr marL="68580" marR="68580" marT="34290" marB="34290"/>
                </a:tc>
                <a:tc>
                  <a:txBody>
                    <a:bodyPr/>
                    <a:lstStyle/>
                    <a:p>
                      <a:pPr algn="ctr"/>
                      <a:r>
                        <a:rPr lang="en-US" sz="1400" dirty="0" err="1"/>
                        <a:t>GAC</a:t>
                      </a:r>
                      <a:endParaRPr lang="en-US" sz="1400" dirty="0"/>
                    </a:p>
                  </a:txBody>
                  <a:tcPr marL="68580" marR="68580" marT="34290" marB="34290"/>
                </a:tc>
                <a:tc>
                  <a:txBody>
                    <a:bodyPr/>
                    <a:lstStyle/>
                    <a:p>
                      <a:pPr algn="ctr"/>
                      <a:r>
                        <a:rPr lang="en-US" sz="1400" dirty="0"/>
                        <a:t>UV</a:t>
                      </a:r>
                    </a:p>
                  </a:txBody>
                  <a:tcPr marL="68580" marR="68580" marT="34290" marB="34290"/>
                </a:tc>
                <a:tc>
                  <a:txBody>
                    <a:bodyPr/>
                    <a:lstStyle/>
                    <a:p>
                      <a:pPr algn="ctr"/>
                      <a:r>
                        <a:rPr lang="en-US" sz="1400" dirty="0"/>
                        <a:t>Cl</a:t>
                      </a:r>
                      <a:r>
                        <a:rPr lang="en-US" sz="1400" baseline="-25000" dirty="0"/>
                        <a:t>2</a:t>
                      </a:r>
                    </a:p>
                  </a:txBody>
                  <a:tcPr marL="68580" marR="68580" marT="34290" marB="34290"/>
                </a:tc>
                <a:tc>
                  <a:txBody>
                    <a:bodyPr/>
                    <a:lstStyle/>
                    <a:p>
                      <a:pPr algn="ctr"/>
                      <a:r>
                        <a:rPr lang="en-US" sz="1400" dirty="0"/>
                        <a:t>Total </a:t>
                      </a:r>
                    </a:p>
                  </a:txBody>
                  <a:tcPr marL="68580" marR="68580" marT="34290" marB="34290"/>
                </a:tc>
                <a:extLst>
                  <a:ext uri="{0D108BD9-81ED-4DB2-BD59-A6C34878D82A}">
                    <a16:rowId xmlns:a16="http://schemas.microsoft.com/office/drawing/2014/main" val="10000"/>
                  </a:ext>
                </a:extLst>
              </a:tr>
              <a:tr h="278130">
                <a:tc>
                  <a:txBody>
                    <a:bodyPr/>
                    <a:lstStyle/>
                    <a:p>
                      <a:r>
                        <a:rPr lang="en-US" sz="1400" dirty="0"/>
                        <a:t>Virus</a:t>
                      </a:r>
                    </a:p>
                  </a:txBody>
                  <a:tcPr marL="68580" marR="68580" marT="34290" marB="34290"/>
                </a:tc>
                <a:tc>
                  <a:txBody>
                    <a:bodyPr/>
                    <a:lstStyle/>
                    <a:p>
                      <a:pPr algn="ctr"/>
                      <a:r>
                        <a:rPr lang="en-US" sz="1400" dirty="0"/>
                        <a:t>5-log</a:t>
                      </a:r>
                    </a:p>
                  </a:txBody>
                  <a:tcPr marL="68580" marR="68580" marT="34290" marB="34290"/>
                </a:tc>
                <a:tc>
                  <a:txBody>
                    <a:bodyPr/>
                    <a:lstStyle/>
                    <a:p>
                      <a:pPr algn="ctr"/>
                      <a:r>
                        <a:rPr lang="en-US" sz="1400" dirty="0"/>
                        <a:t>--</a:t>
                      </a:r>
                    </a:p>
                  </a:txBody>
                  <a:tcPr marL="68580" marR="68580" marT="34290" marB="34290"/>
                </a:tc>
                <a:tc>
                  <a:txBody>
                    <a:bodyPr/>
                    <a:lstStyle/>
                    <a:p>
                      <a:pPr algn="ctr"/>
                      <a:r>
                        <a:rPr lang="en-US" sz="1400" dirty="0"/>
                        <a:t>--</a:t>
                      </a:r>
                    </a:p>
                  </a:txBody>
                  <a:tcPr marL="68580" marR="68580" marT="34290" marB="34290"/>
                </a:tc>
                <a:tc>
                  <a:txBody>
                    <a:bodyPr/>
                    <a:lstStyle/>
                    <a:p>
                      <a:pPr algn="ctr"/>
                      <a:r>
                        <a:rPr lang="en-US" sz="1400" dirty="0"/>
                        <a:t>--</a:t>
                      </a:r>
                    </a:p>
                  </a:txBody>
                  <a:tcPr marL="68580" marR="68580" marT="34290" marB="34290"/>
                </a:tc>
                <a:tc>
                  <a:txBody>
                    <a:bodyPr/>
                    <a:lstStyle/>
                    <a:p>
                      <a:pPr algn="ctr"/>
                      <a:r>
                        <a:rPr lang="en-US" sz="1400" dirty="0"/>
                        <a:t>6-log</a:t>
                      </a:r>
                    </a:p>
                  </a:txBody>
                  <a:tcPr marL="68580" marR="68580" marT="34290" marB="34290"/>
                </a:tc>
                <a:tc>
                  <a:txBody>
                    <a:bodyPr/>
                    <a:lstStyle/>
                    <a:p>
                      <a:pPr algn="ctr"/>
                      <a:r>
                        <a:rPr lang="en-US" sz="1400" dirty="0"/>
                        <a:t>2-log</a:t>
                      </a:r>
                    </a:p>
                  </a:txBody>
                  <a:tcPr marL="68580" marR="68580" marT="34290" marB="34290"/>
                </a:tc>
                <a:tc>
                  <a:txBody>
                    <a:bodyPr/>
                    <a:lstStyle/>
                    <a:p>
                      <a:pPr algn="ctr"/>
                      <a:r>
                        <a:rPr lang="en-US" sz="1400" dirty="0"/>
                        <a:t>13-log</a:t>
                      </a:r>
                      <a:endParaRPr lang="en-US" sz="1400" b="1" dirty="0"/>
                    </a:p>
                  </a:txBody>
                  <a:tcPr marL="68580" marR="68580" marT="34290" marB="34290"/>
                </a:tc>
                <a:extLst>
                  <a:ext uri="{0D108BD9-81ED-4DB2-BD59-A6C34878D82A}">
                    <a16:rowId xmlns:a16="http://schemas.microsoft.com/office/drawing/2014/main" val="10001"/>
                  </a:ext>
                </a:extLst>
              </a:tr>
              <a:tr h="278130">
                <a:tc>
                  <a:txBody>
                    <a:bodyPr/>
                    <a:lstStyle/>
                    <a:p>
                      <a:pPr marL="0" algn="l" defTabSz="914400" rtl="0" eaLnBrk="1" latinLnBrk="0" hangingPunct="1"/>
                      <a:r>
                        <a:rPr lang="en-US" sz="1400" i="1" kern="1200" dirty="0"/>
                        <a:t>Giardia</a:t>
                      </a:r>
                      <a:endParaRPr lang="en-US" sz="1400" i="1" kern="1200" dirty="0">
                        <a:solidFill>
                          <a:schemeClr val="dk1"/>
                        </a:solidFill>
                        <a:latin typeface="+mn-lt"/>
                        <a:ea typeface="+mn-ea"/>
                        <a:cs typeface="+mn-cs"/>
                      </a:endParaRPr>
                    </a:p>
                  </a:txBody>
                  <a:tcPr marL="68580" marR="68580" marT="34290" marB="34290"/>
                </a:tc>
                <a:tc>
                  <a:txBody>
                    <a:bodyPr/>
                    <a:lstStyle/>
                    <a:p>
                      <a:pPr marL="0" algn="ctr" defTabSz="914400" rtl="0" eaLnBrk="1" latinLnBrk="0" hangingPunct="1"/>
                      <a:r>
                        <a:rPr lang="en-US" sz="1400" kern="1200" dirty="0"/>
                        <a:t>2.5-log</a:t>
                      </a:r>
                      <a:endParaRPr lang="en-US" sz="1400" kern="1200" dirty="0">
                        <a:solidFill>
                          <a:schemeClr val="dk1"/>
                        </a:solidFill>
                        <a:latin typeface="+mn-lt"/>
                        <a:ea typeface="+mn-ea"/>
                        <a:cs typeface="+mn-cs"/>
                      </a:endParaRPr>
                    </a:p>
                  </a:txBody>
                  <a:tcPr marL="68580" marR="68580" marT="34290" marB="34290"/>
                </a:tc>
                <a:tc>
                  <a:txBody>
                    <a:bodyPr/>
                    <a:lstStyle/>
                    <a:p>
                      <a:pPr algn="ctr"/>
                      <a:r>
                        <a:rPr lang="en-US" sz="1400" dirty="0"/>
                        <a:t>--</a:t>
                      </a:r>
                    </a:p>
                  </a:txBody>
                  <a:tcPr marL="68580" marR="68580" marT="34290" marB="34290"/>
                </a:tc>
                <a:tc>
                  <a:txBody>
                    <a:bodyPr/>
                    <a:lstStyle/>
                    <a:p>
                      <a:pPr algn="ctr"/>
                      <a:r>
                        <a:rPr lang="en-US" sz="1400" dirty="0"/>
                        <a:t>4-log</a:t>
                      </a:r>
                    </a:p>
                  </a:txBody>
                  <a:tcPr marL="68580" marR="68580" marT="34290" marB="34290"/>
                </a:tc>
                <a:tc>
                  <a:txBody>
                    <a:bodyPr/>
                    <a:lstStyle/>
                    <a:p>
                      <a:pPr algn="ctr"/>
                      <a:r>
                        <a:rPr lang="en-US" sz="1400" dirty="0"/>
                        <a:t>--</a:t>
                      </a:r>
                    </a:p>
                  </a:txBody>
                  <a:tcPr marL="68580" marR="68580" marT="34290" marB="34290"/>
                </a:tc>
                <a:tc>
                  <a:txBody>
                    <a:bodyPr/>
                    <a:lstStyle/>
                    <a:p>
                      <a:pPr algn="ctr"/>
                      <a:r>
                        <a:rPr lang="en-US" sz="1400" dirty="0"/>
                        <a:t>6-log</a:t>
                      </a:r>
                    </a:p>
                  </a:txBody>
                  <a:tcPr marL="68580" marR="68580" marT="34290" marB="34290"/>
                </a:tc>
                <a:tc>
                  <a:txBody>
                    <a:bodyPr/>
                    <a:lstStyle/>
                    <a:p>
                      <a:pPr algn="ctr"/>
                      <a:r>
                        <a:rPr lang="en-US" sz="1400" dirty="0"/>
                        <a:t>--</a:t>
                      </a:r>
                    </a:p>
                  </a:txBody>
                  <a:tcPr marL="68580" marR="68580" marT="34290" marB="34290"/>
                </a:tc>
                <a:tc>
                  <a:txBody>
                    <a:bodyPr/>
                    <a:lstStyle/>
                    <a:p>
                      <a:pPr algn="ctr"/>
                      <a:r>
                        <a:rPr lang="en-US" sz="1400" dirty="0"/>
                        <a:t>12.5-log</a:t>
                      </a:r>
                      <a:endParaRPr lang="en-US" sz="1400" b="1" dirty="0"/>
                    </a:p>
                  </a:txBody>
                  <a:tcPr marL="68580" marR="68580" marT="34290" marB="34290"/>
                </a:tc>
                <a:extLst>
                  <a:ext uri="{0D108BD9-81ED-4DB2-BD59-A6C34878D82A}">
                    <a16:rowId xmlns:a16="http://schemas.microsoft.com/office/drawing/2014/main" val="10002"/>
                  </a:ext>
                </a:extLst>
              </a:tr>
              <a:tr h="278130">
                <a:tc>
                  <a:txBody>
                    <a:bodyPr/>
                    <a:lstStyle/>
                    <a:p>
                      <a:r>
                        <a:rPr lang="en-US" sz="1400" i="1" dirty="0"/>
                        <a:t>Cryptosporidium</a:t>
                      </a:r>
                    </a:p>
                  </a:txBody>
                  <a:tcPr marL="68580" marR="68580" marT="34290" marB="34290"/>
                </a:tc>
                <a:tc>
                  <a:txBody>
                    <a:bodyPr/>
                    <a:lstStyle/>
                    <a:p>
                      <a:pPr algn="ctr"/>
                      <a:r>
                        <a:rPr lang="en-US" sz="1400" dirty="0"/>
                        <a:t>--</a:t>
                      </a:r>
                    </a:p>
                  </a:txBody>
                  <a:tcPr marL="68580" marR="68580" marT="34290" marB="34290"/>
                </a:tc>
                <a:tc>
                  <a:txBody>
                    <a:bodyPr/>
                    <a:lstStyle/>
                    <a:p>
                      <a:pPr algn="ctr"/>
                      <a:r>
                        <a:rPr lang="en-US" sz="1400" dirty="0"/>
                        <a:t>--</a:t>
                      </a:r>
                    </a:p>
                  </a:txBody>
                  <a:tcPr marL="68580" marR="68580" marT="34290" marB="34290"/>
                </a:tc>
                <a:tc>
                  <a:txBody>
                    <a:bodyPr/>
                    <a:lstStyle/>
                    <a:p>
                      <a:pPr algn="ctr"/>
                      <a:r>
                        <a:rPr lang="en-US" sz="1400" dirty="0"/>
                        <a:t>4-log</a:t>
                      </a:r>
                    </a:p>
                  </a:txBody>
                  <a:tcPr marL="68580" marR="68580" marT="34290" marB="34290"/>
                </a:tc>
                <a:tc>
                  <a:txBody>
                    <a:bodyPr/>
                    <a:lstStyle/>
                    <a:p>
                      <a:pPr algn="ctr"/>
                      <a:r>
                        <a:rPr lang="en-US" sz="1400" dirty="0"/>
                        <a:t>--</a:t>
                      </a:r>
                    </a:p>
                  </a:txBody>
                  <a:tcPr marL="68580" marR="68580" marT="34290" marB="34290"/>
                </a:tc>
                <a:tc>
                  <a:txBody>
                    <a:bodyPr/>
                    <a:lstStyle/>
                    <a:p>
                      <a:pPr algn="ctr"/>
                      <a:r>
                        <a:rPr lang="en-US" sz="1400" dirty="0"/>
                        <a:t>6-log</a:t>
                      </a:r>
                    </a:p>
                  </a:txBody>
                  <a:tcPr marL="68580" marR="68580" marT="34290" marB="34290"/>
                </a:tc>
                <a:tc>
                  <a:txBody>
                    <a:bodyPr/>
                    <a:lstStyle/>
                    <a:p>
                      <a:pPr algn="ctr"/>
                      <a:r>
                        <a:rPr lang="en-US" sz="1400" dirty="0"/>
                        <a:t>--</a:t>
                      </a:r>
                    </a:p>
                  </a:txBody>
                  <a:tcPr marL="68580" marR="68580" marT="34290" marB="34290"/>
                </a:tc>
                <a:tc>
                  <a:txBody>
                    <a:bodyPr/>
                    <a:lstStyle/>
                    <a:p>
                      <a:pPr algn="ctr"/>
                      <a:r>
                        <a:rPr lang="en-US" sz="1400" dirty="0"/>
                        <a:t>10-log</a:t>
                      </a:r>
                      <a:endParaRPr lang="en-US" sz="1400" b="1" dirty="0"/>
                    </a:p>
                  </a:txBody>
                  <a:tcPr marL="68580" marR="68580" marT="34290" marB="34290"/>
                </a:tc>
                <a:extLst>
                  <a:ext uri="{0D108BD9-81ED-4DB2-BD59-A6C34878D82A}">
                    <a16:rowId xmlns:a16="http://schemas.microsoft.com/office/drawing/2014/main" val="10003"/>
                  </a:ext>
                </a:extLst>
              </a:tr>
            </a:tbl>
          </a:graphicData>
        </a:graphic>
      </p:graphicFrame>
      <p:graphicFrame>
        <p:nvGraphicFramePr>
          <p:cNvPr id="7" name="Diagram 6"/>
          <p:cNvGraphicFramePr/>
          <p:nvPr/>
        </p:nvGraphicFramePr>
        <p:xfrm>
          <a:off x="1962742" y="3585148"/>
          <a:ext cx="5683290" cy="9874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p:cNvGraphicFramePr/>
          <p:nvPr/>
        </p:nvGraphicFramePr>
        <p:xfrm>
          <a:off x="2922106" y="1841170"/>
          <a:ext cx="3403442" cy="15973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9769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en-US" dirty="0">
                <a:latin typeface="Calibri" charset="0"/>
              </a:rPr>
              <a:t>Alternative Treatment Trains</a:t>
            </a:r>
            <a:br>
              <a:rPr lang="en-US" dirty="0">
                <a:latin typeface="Calibri" charset="0"/>
              </a:rPr>
            </a:br>
            <a:r>
              <a:rPr lang="en-US" dirty="0">
                <a:latin typeface="Calibri" charset="0"/>
              </a:rPr>
              <a:t>(</a:t>
            </a:r>
            <a:r>
              <a:rPr lang="en-US" sz="3200" dirty="0">
                <a:latin typeface="Calibri" charset="0"/>
              </a:rPr>
              <a:t>The subject of the new CEEN 471)</a:t>
            </a:r>
          </a:p>
        </p:txBody>
      </p:sp>
      <p:pic>
        <p:nvPicPr>
          <p:cNvPr id="80898"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l="481" t="8514" r="1784" b="12616"/>
          <a:stretch>
            <a:fillRect/>
          </a:stretch>
        </p:blipFill>
        <p:spPr>
          <a:xfrm>
            <a:off x="990600" y="1447800"/>
            <a:ext cx="7748588" cy="5240338"/>
          </a:xfr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4353-4AF5-214E-A472-7EC2DD25EB79}"/>
              </a:ext>
            </a:extLst>
          </p:cNvPr>
          <p:cNvSpPr>
            <a:spLocks noGrp="1"/>
          </p:cNvSpPr>
          <p:nvPr>
            <p:ph type="title"/>
          </p:nvPr>
        </p:nvSpPr>
        <p:spPr/>
        <p:txBody>
          <a:bodyPr/>
          <a:lstStyle/>
          <a:p>
            <a:r>
              <a:rPr lang="en-US" dirty="0"/>
              <a:t>So…, where the data is coming from…?</a:t>
            </a:r>
          </a:p>
        </p:txBody>
      </p:sp>
      <p:sp>
        <p:nvSpPr>
          <p:cNvPr id="3" name="Content Placeholder 2">
            <a:extLst>
              <a:ext uri="{FF2B5EF4-FFF2-40B4-BE49-F238E27FC236}">
                <a16:creationId xmlns:a16="http://schemas.microsoft.com/office/drawing/2014/main" id="{9138A4E5-0476-A84A-92D8-295C11ADAABE}"/>
              </a:ext>
            </a:extLst>
          </p:cNvPr>
          <p:cNvSpPr>
            <a:spLocks noGrp="1"/>
          </p:cNvSpPr>
          <p:nvPr>
            <p:ph idx="1"/>
          </p:nvPr>
        </p:nvSpPr>
        <p:spPr/>
        <p:txBody>
          <a:bodyPr/>
          <a:lstStyle/>
          <a:p>
            <a:pPr>
              <a:spcAft>
                <a:spcPts val="1200"/>
              </a:spcAft>
            </a:pPr>
            <a:r>
              <a:rPr lang="en-US" dirty="0"/>
              <a:t>Online continuous measurements:</a:t>
            </a:r>
          </a:p>
          <a:p>
            <a:pPr lvl="1">
              <a:spcAft>
                <a:spcPts val="1200"/>
              </a:spcAft>
            </a:pPr>
            <a:r>
              <a:rPr lang="en-US" dirty="0"/>
              <a:t>Flow, pressure, level, temperature, conductivity, pH, turbidity (including TSS), ORP, oxygen (DO), TOC, specific ions (ammonia, nitrate, chlorine, hardness, etc.), state</a:t>
            </a:r>
          </a:p>
          <a:p>
            <a:pPr lvl="1">
              <a:spcAft>
                <a:spcPts val="1200"/>
              </a:spcAft>
            </a:pPr>
            <a:r>
              <a:rPr lang="en-US" b="1" i="1" dirty="0"/>
              <a:t>Sensor vs. analyzer</a:t>
            </a:r>
            <a:r>
              <a:rPr lang="en-US" dirty="0"/>
              <a:t>!</a:t>
            </a:r>
          </a:p>
          <a:p>
            <a:pPr>
              <a:spcAft>
                <a:spcPts val="1200"/>
              </a:spcAft>
            </a:pPr>
            <a:r>
              <a:rPr lang="en-US" dirty="0"/>
              <a:t>Lab analysis</a:t>
            </a:r>
          </a:p>
          <a:p>
            <a:pPr lvl="1">
              <a:spcAft>
                <a:spcPts val="1200"/>
              </a:spcAft>
            </a:pPr>
            <a:r>
              <a:rPr lang="en-US" dirty="0"/>
              <a:t>Metals (ICP), anions (IC), radionuclides, organic micropollutants (LC, GC), VOCs, O&amp;G, microbial community, surface charge &amp; morphology,  </a:t>
            </a:r>
          </a:p>
        </p:txBody>
      </p:sp>
    </p:spTree>
    <p:extLst>
      <p:ext uri="{BB962C8B-B14F-4D97-AF65-F5344CB8AC3E}">
        <p14:creationId xmlns:p14="http://schemas.microsoft.com/office/powerpoint/2010/main" val="69009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dissolve">
                                      <p:cBhvr>
                                        <p:cTn id="7" dur="500"/>
                                        <p:tgtEl>
                                          <p:spTgt spid="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dissolv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322921" y="1143000"/>
            <a:ext cx="6498158" cy="1724867"/>
          </a:xfrm>
        </p:spPr>
        <p:txBody>
          <a:bodyPr/>
          <a:lstStyle/>
          <a:p>
            <a:r>
              <a:rPr lang="en-US" sz="9600" dirty="0">
                <a:latin typeface="Edwardian Script ITC" panose="030303020407070D0804" pitchFamily="66" charset="77"/>
              </a:rPr>
              <a:t>Thank you</a:t>
            </a:r>
          </a:p>
        </p:txBody>
      </p:sp>
      <p:sp>
        <p:nvSpPr>
          <p:cNvPr id="6" name="Rectangle 5"/>
          <p:cNvSpPr/>
          <p:nvPr/>
        </p:nvSpPr>
        <p:spPr>
          <a:xfrm>
            <a:off x="0" y="4565065"/>
            <a:ext cx="8193024" cy="2292935"/>
          </a:xfrm>
          <a:prstGeom prst="rect">
            <a:avLst/>
          </a:prstGeom>
        </p:spPr>
        <p:txBody>
          <a:bodyPr wrap="square">
            <a:spAutoFit/>
          </a:bodyPr>
          <a:lstStyle/>
          <a:p>
            <a:r>
              <a:rPr lang="en-US" sz="1100" dirty="0">
                <a:latin typeface="Arial"/>
                <a:cs typeface="Arial"/>
              </a:rPr>
              <a:t>~~~~~~~~~~~~~~~~~~~~~~~~~~~~~~~~~~~~~~~~~~~~~~~~</a:t>
            </a:r>
          </a:p>
          <a:p>
            <a:r>
              <a:rPr lang="en-US" sz="1100" dirty="0">
                <a:latin typeface="Arial"/>
                <a:cs typeface="Arial"/>
              </a:rPr>
              <a:t>Tzahi Cath, Ph.D.</a:t>
            </a:r>
          </a:p>
          <a:p>
            <a:r>
              <a:rPr lang="en-US" sz="1100" dirty="0">
                <a:latin typeface="Arial"/>
                <a:cs typeface="Arial"/>
              </a:rPr>
              <a:t>Professor and AQWATEC Director</a:t>
            </a:r>
          </a:p>
          <a:p>
            <a:r>
              <a:rPr lang="en-US" sz="1100" dirty="0">
                <a:latin typeface="Arial"/>
                <a:cs typeface="Arial"/>
              </a:rPr>
              <a:t>COLORADO SCHOOL OF MINES</a:t>
            </a:r>
          </a:p>
          <a:p>
            <a:r>
              <a:rPr lang="en-US" sz="1100" dirty="0">
                <a:latin typeface="Arial"/>
                <a:cs typeface="Arial"/>
              </a:rPr>
              <a:t>Department of Civil and Environmental Engineering</a:t>
            </a:r>
          </a:p>
          <a:p>
            <a:r>
              <a:rPr lang="en-US" sz="1100" dirty="0">
                <a:latin typeface="Arial"/>
                <a:cs typeface="Arial"/>
              </a:rPr>
              <a:t>1500 Illinois St., Golden, Colorado 80401-1887</a:t>
            </a:r>
          </a:p>
          <a:p>
            <a:r>
              <a:rPr lang="en-US" sz="1100" dirty="0">
                <a:latin typeface="Arial"/>
                <a:cs typeface="Arial"/>
              </a:rPr>
              <a:t>Office: 303.273.3402</a:t>
            </a:r>
          </a:p>
          <a:p>
            <a:r>
              <a:rPr lang="en-US" sz="1100" dirty="0">
                <a:latin typeface="Arial"/>
                <a:cs typeface="Arial"/>
              </a:rPr>
              <a:t>Email: </a:t>
            </a:r>
            <a:r>
              <a:rPr lang="en-US" sz="1100" dirty="0">
                <a:latin typeface="Arial"/>
                <a:cs typeface="Arial"/>
                <a:hlinkClick r:id="rId2"/>
              </a:rPr>
              <a:t>tcath@mines.edu</a:t>
            </a:r>
            <a:r>
              <a:rPr lang="en-US" sz="1100" dirty="0">
                <a:latin typeface="Arial"/>
                <a:cs typeface="Arial"/>
              </a:rPr>
              <a:t> </a:t>
            </a:r>
          </a:p>
          <a:p>
            <a:r>
              <a:rPr lang="en-US" sz="1100" dirty="0">
                <a:latin typeface="Arial"/>
                <a:cs typeface="Arial"/>
              </a:rPr>
              <a:t>Cath URL: </a:t>
            </a:r>
            <a:r>
              <a:rPr lang="en-US" sz="1100" dirty="0">
                <a:latin typeface="Arial"/>
                <a:cs typeface="Arial"/>
                <a:hlinkClick r:id="rId3"/>
              </a:rPr>
              <a:t>http://inside.mines.edu/~tcath/</a:t>
            </a:r>
            <a:r>
              <a:rPr lang="en-US" sz="1100" dirty="0">
                <a:latin typeface="Arial"/>
                <a:cs typeface="Arial"/>
              </a:rPr>
              <a:t> </a:t>
            </a:r>
          </a:p>
          <a:p>
            <a:r>
              <a:rPr lang="en-US" sz="1100" dirty="0">
                <a:latin typeface="Arial"/>
                <a:cs typeface="Arial"/>
              </a:rPr>
              <a:t>AQWATEC URL: </a:t>
            </a:r>
            <a:r>
              <a:rPr lang="en-US" sz="1100" dirty="0">
                <a:latin typeface="Arial"/>
                <a:cs typeface="Arial"/>
                <a:hlinkClick r:id="rId4"/>
              </a:rPr>
              <a:t>http://aqwatec.mines.edu/</a:t>
            </a:r>
            <a:r>
              <a:rPr lang="en-US" sz="1100" dirty="0">
                <a:latin typeface="Arial"/>
                <a:cs typeface="Arial"/>
              </a:rPr>
              <a:t> </a:t>
            </a:r>
          </a:p>
          <a:p>
            <a:r>
              <a:rPr lang="en-US" sz="1100" dirty="0">
                <a:latin typeface="Arial"/>
                <a:cs typeface="Arial"/>
              </a:rPr>
              <a:t>ERC URL: </a:t>
            </a:r>
            <a:r>
              <a:rPr lang="en-US" sz="1100" dirty="0">
                <a:latin typeface="Arial"/>
                <a:cs typeface="Arial"/>
                <a:hlinkClick r:id="rId5"/>
              </a:rPr>
              <a:t>http://urbanwatererc.org/</a:t>
            </a:r>
            <a:r>
              <a:rPr lang="en-US" sz="1100" dirty="0">
                <a:latin typeface="Arial"/>
                <a:cs typeface="Arial"/>
              </a:rPr>
              <a:t> </a:t>
            </a:r>
          </a:p>
          <a:p>
            <a:r>
              <a:rPr lang="en-US" sz="1100" dirty="0">
                <a:latin typeface="Arial"/>
                <a:cs typeface="Arial"/>
              </a:rPr>
              <a:t>CEE URL: </a:t>
            </a:r>
            <a:r>
              <a:rPr lang="en-US" sz="1100" dirty="0">
                <a:latin typeface="Arial"/>
                <a:cs typeface="Arial"/>
                <a:hlinkClick r:id="rId6"/>
              </a:rPr>
              <a:t>http://cee.mines.edu/</a:t>
            </a:r>
            <a:r>
              <a:rPr lang="en-US" sz="1100" dirty="0">
                <a:latin typeface="Arial"/>
                <a:cs typeface="Arial"/>
              </a:rPr>
              <a:t> </a:t>
            </a:r>
          </a:p>
          <a:p>
            <a:r>
              <a:rPr lang="en-US" sz="1100" dirty="0">
                <a:latin typeface="Arial"/>
                <a:cs typeface="Arial"/>
              </a:rPr>
              <a:t>~~~~~~~~~~~~~~~~~~~~~~~~~~~~~~~~~~~~~~~~~~~~~~~~</a:t>
            </a:r>
          </a:p>
        </p:txBody>
      </p:sp>
    </p:spTree>
    <p:extLst>
      <p:ext uri="{BB962C8B-B14F-4D97-AF65-F5344CB8AC3E}">
        <p14:creationId xmlns:p14="http://schemas.microsoft.com/office/powerpoint/2010/main" val="314124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t>Challenges in Water Treatment</a:t>
            </a:r>
          </a:p>
        </p:txBody>
      </p:sp>
      <p:sp>
        <p:nvSpPr>
          <p:cNvPr id="37890" name="Rectangle 3"/>
          <p:cNvSpPr>
            <a:spLocks noGrp="1" noChangeArrowheads="1"/>
          </p:cNvSpPr>
          <p:nvPr>
            <p:ph idx="1"/>
          </p:nvPr>
        </p:nvSpPr>
        <p:spPr>
          <a:xfrm>
            <a:off x="457200" y="1441450"/>
            <a:ext cx="8610600" cy="4900613"/>
          </a:xfrm>
        </p:spPr>
        <p:txBody>
          <a:bodyPr/>
          <a:lstStyle/>
          <a:p>
            <a:pPr>
              <a:lnSpc>
                <a:spcPct val="150000"/>
              </a:lnSpc>
            </a:pPr>
            <a:r>
              <a:rPr lang="en-US" dirty="0"/>
              <a:t>Water analysis – quantity and quality…</a:t>
            </a:r>
          </a:p>
          <a:p>
            <a:pPr lvl="1">
              <a:lnSpc>
                <a:spcPct val="150000"/>
              </a:lnSpc>
            </a:pPr>
            <a:r>
              <a:rPr lang="en-US" dirty="0"/>
              <a:t>How clean is clean?</a:t>
            </a:r>
          </a:p>
          <a:p>
            <a:pPr>
              <a:lnSpc>
                <a:spcPct val="150000"/>
              </a:lnSpc>
            </a:pPr>
            <a:r>
              <a:rPr lang="en-US" dirty="0"/>
              <a:t>Each source is different and requires different approach </a:t>
            </a:r>
          </a:p>
          <a:p>
            <a:pPr>
              <a:lnSpc>
                <a:spcPct val="150000"/>
              </a:lnSpc>
            </a:pPr>
            <a:r>
              <a:rPr lang="en-US" dirty="0"/>
              <a:t>The quality (and capacity) of source water can change seasonally or gradually – how do we plan ahead?</a:t>
            </a:r>
          </a:p>
          <a:p>
            <a:pPr>
              <a:lnSpc>
                <a:spcPct val="150000"/>
              </a:lnSpc>
            </a:pPr>
            <a:r>
              <a:rPr lang="en-US" dirty="0"/>
              <a:t>Response to demand</a:t>
            </a:r>
          </a:p>
          <a:p>
            <a:pPr>
              <a:lnSpc>
                <a:spcPct val="150000"/>
              </a:lnSpc>
            </a:pPr>
            <a:r>
              <a:rPr lang="en-US" dirty="0"/>
              <a:t>Alternative resources / reuse / desalination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1" nodeType="clickEffect">
                                  <p:stCondLst>
                                    <p:cond delay="0"/>
                                  </p:stCondLst>
                                  <p:childTnLst>
                                    <p:set>
                                      <p:cBhvr>
                                        <p:cTn id="6" dur="1" fill="hold">
                                          <p:stCondLst>
                                            <p:cond delay="0"/>
                                          </p:stCondLst>
                                        </p:cTn>
                                        <p:tgtEl>
                                          <p:spTgt spid="37890">
                                            <p:txEl>
                                              <p:pRg st="0" end="0"/>
                                            </p:txEl>
                                          </p:spTgt>
                                        </p:tgtEl>
                                        <p:attrNameLst>
                                          <p:attrName>style.visibility</p:attrName>
                                        </p:attrNameLst>
                                      </p:cBhvr>
                                      <p:to>
                                        <p:strVal val="visible"/>
                                      </p:to>
                                    </p:set>
                                    <p:animEffect transition="in" filter="dissolve">
                                      <p:cBhvr>
                                        <p:cTn id="7" dur="500"/>
                                        <p:tgtEl>
                                          <p:spTgt spid="37890">
                                            <p:txEl>
                                              <p:pRg st="0" end="0"/>
                                            </p:txEl>
                                          </p:spTgt>
                                        </p:tgtEl>
                                      </p:cBhvr>
                                    </p:animEffect>
                                  </p:childTnLst>
                                </p:cTn>
                              </p:par>
                              <p:par>
                                <p:cTn id="8" presetID="9" presetClass="entr" presetSubtype="0" fill="hold" grpId="1" nodeType="withEffect">
                                  <p:stCondLst>
                                    <p:cond delay="0"/>
                                  </p:stCondLst>
                                  <p:childTnLst>
                                    <p:set>
                                      <p:cBhvr>
                                        <p:cTn id="9" dur="1" fill="hold">
                                          <p:stCondLst>
                                            <p:cond delay="0"/>
                                          </p:stCondLst>
                                        </p:cTn>
                                        <p:tgtEl>
                                          <p:spTgt spid="37890">
                                            <p:txEl>
                                              <p:pRg st="1" end="1"/>
                                            </p:txEl>
                                          </p:spTgt>
                                        </p:tgtEl>
                                        <p:attrNameLst>
                                          <p:attrName>style.visibility</p:attrName>
                                        </p:attrNameLst>
                                      </p:cBhvr>
                                      <p:to>
                                        <p:strVal val="visible"/>
                                      </p:to>
                                    </p:set>
                                    <p:animEffect transition="in" filter="dissolve">
                                      <p:cBhvr>
                                        <p:cTn id="10" dur="500"/>
                                        <p:tgtEl>
                                          <p:spTgt spid="3789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37890">
                                            <p:txEl>
                                              <p:pRg st="2" end="2"/>
                                            </p:txEl>
                                          </p:spTgt>
                                        </p:tgtEl>
                                        <p:attrNameLst>
                                          <p:attrName>style.visibility</p:attrName>
                                        </p:attrNameLst>
                                      </p:cBhvr>
                                      <p:to>
                                        <p:strVal val="visible"/>
                                      </p:to>
                                    </p:set>
                                    <p:animEffect transition="in" filter="dissolve">
                                      <p:cBhvr>
                                        <p:cTn id="15" dur="500"/>
                                        <p:tgtEl>
                                          <p:spTgt spid="3789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1" nodeType="clickEffect">
                                  <p:stCondLst>
                                    <p:cond delay="0"/>
                                  </p:stCondLst>
                                  <p:childTnLst>
                                    <p:set>
                                      <p:cBhvr>
                                        <p:cTn id="19" dur="1" fill="hold">
                                          <p:stCondLst>
                                            <p:cond delay="0"/>
                                          </p:stCondLst>
                                        </p:cTn>
                                        <p:tgtEl>
                                          <p:spTgt spid="37890">
                                            <p:txEl>
                                              <p:pRg st="3" end="3"/>
                                            </p:txEl>
                                          </p:spTgt>
                                        </p:tgtEl>
                                        <p:attrNameLst>
                                          <p:attrName>style.visibility</p:attrName>
                                        </p:attrNameLst>
                                      </p:cBhvr>
                                      <p:to>
                                        <p:strVal val="visible"/>
                                      </p:to>
                                    </p:set>
                                    <p:animEffect transition="in" filter="dissolve">
                                      <p:cBhvr>
                                        <p:cTn id="20" dur="500"/>
                                        <p:tgtEl>
                                          <p:spTgt spid="3789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1" nodeType="clickEffect">
                                  <p:stCondLst>
                                    <p:cond delay="0"/>
                                  </p:stCondLst>
                                  <p:childTnLst>
                                    <p:set>
                                      <p:cBhvr>
                                        <p:cTn id="24" dur="1" fill="hold">
                                          <p:stCondLst>
                                            <p:cond delay="0"/>
                                          </p:stCondLst>
                                        </p:cTn>
                                        <p:tgtEl>
                                          <p:spTgt spid="37890">
                                            <p:txEl>
                                              <p:pRg st="4" end="4"/>
                                            </p:txEl>
                                          </p:spTgt>
                                        </p:tgtEl>
                                        <p:attrNameLst>
                                          <p:attrName>style.visibility</p:attrName>
                                        </p:attrNameLst>
                                      </p:cBhvr>
                                      <p:to>
                                        <p:strVal val="visible"/>
                                      </p:to>
                                    </p:set>
                                    <p:animEffect transition="in" filter="dissolve">
                                      <p:cBhvr>
                                        <p:cTn id="25" dur="500"/>
                                        <p:tgtEl>
                                          <p:spTgt spid="3789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1" nodeType="clickEffect">
                                  <p:stCondLst>
                                    <p:cond delay="0"/>
                                  </p:stCondLst>
                                  <p:childTnLst>
                                    <p:set>
                                      <p:cBhvr>
                                        <p:cTn id="29" dur="1" fill="hold">
                                          <p:stCondLst>
                                            <p:cond delay="0"/>
                                          </p:stCondLst>
                                        </p:cTn>
                                        <p:tgtEl>
                                          <p:spTgt spid="37890">
                                            <p:txEl>
                                              <p:pRg st="5" end="5"/>
                                            </p:txEl>
                                          </p:spTgt>
                                        </p:tgtEl>
                                        <p:attrNameLst>
                                          <p:attrName>style.visibility</p:attrName>
                                        </p:attrNameLst>
                                      </p:cBhvr>
                                      <p:to>
                                        <p:strVal val="visible"/>
                                      </p:to>
                                    </p:set>
                                    <p:animEffect transition="in" filter="dissolve">
                                      <p:cBhvr>
                                        <p:cTn id="30" dur="500"/>
                                        <p:tgtEl>
                                          <p:spTgt spid="3789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 grpI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t>Sources of Water that Require Treatment</a:t>
            </a:r>
          </a:p>
        </p:txBody>
      </p:sp>
      <p:sp>
        <p:nvSpPr>
          <p:cNvPr id="39938" name="Rectangle 3"/>
          <p:cNvSpPr>
            <a:spLocks noGrp="1" noChangeArrowheads="1"/>
          </p:cNvSpPr>
          <p:nvPr>
            <p:ph idx="1"/>
          </p:nvPr>
        </p:nvSpPr>
        <p:spPr/>
        <p:txBody>
          <a:bodyPr/>
          <a:lstStyle/>
          <a:p>
            <a:pPr>
              <a:lnSpc>
                <a:spcPct val="150000"/>
              </a:lnSpc>
            </a:pPr>
            <a:r>
              <a:rPr lang="en-US" dirty="0"/>
              <a:t>Surface (rivers, lakes, reservoirs)</a:t>
            </a:r>
          </a:p>
          <a:p>
            <a:pPr>
              <a:lnSpc>
                <a:spcPct val="150000"/>
              </a:lnSpc>
            </a:pPr>
            <a:r>
              <a:rPr lang="en-US" dirty="0"/>
              <a:t>Groundwater (fresh, brackish, under-the-influence)</a:t>
            </a:r>
          </a:p>
          <a:p>
            <a:pPr>
              <a:lnSpc>
                <a:spcPct val="150000"/>
              </a:lnSpc>
            </a:pPr>
            <a:r>
              <a:rPr lang="en-US" dirty="0"/>
              <a:t>Seawater</a:t>
            </a:r>
          </a:p>
          <a:p>
            <a:pPr>
              <a:lnSpc>
                <a:spcPct val="150000"/>
              </a:lnSpc>
            </a:pPr>
            <a:r>
              <a:rPr lang="en-US" dirty="0"/>
              <a:t>Domestic wastewater</a:t>
            </a:r>
          </a:p>
          <a:p>
            <a:pPr>
              <a:lnSpc>
                <a:spcPct val="150000"/>
              </a:lnSpc>
            </a:pPr>
            <a:r>
              <a:rPr lang="en-US" dirty="0"/>
              <a:t>Industrial wastewater</a:t>
            </a:r>
          </a:p>
          <a:p>
            <a:pPr lvl="1">
              <a:lnSpc>
                <a:spcPct val="150000"/>
              </a:lnSpc>
            </a:pPr>
            <a:endParaRPr lang="en-US" dirty="0"/>
          </a:p>
          <a:p>
            <a:pPr>
              <a:lnSpc>
                <a:spcPct val="150000"/>
              </a:lnSpc>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938">
                                            <p:txEl>
                                              <p:pRg st="0" end="0"/>
                                            </p:txEl>
                                          </p:spTgt>
                                        </p:tgtEl>
                                        <p:attrNameLst>
                                          <p:attrName>style.visibility</p:attrName>
                                        </p:attrNameLst>
                                      </p:cBhvr>
                                      <p:to>
                                        <p:strVal val="visible"/>
                                      </p:to>
                                    </p:set>
                                    <p:animEffect transition="in" filter="dissolve">
                                      <p:cBhvr>
                                        <p:cTn id="7" dur="500"/>
                                        <p:tgtEl>
                                          <p:spTgt spid="39938">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9938">
                                            <p:txEl>
                                              <p:pRg st="1" end="1"/>
                                            </p:txEl>
                                          </p:spTgt>
                                        </p:tgtEl>
                                        <p:attrNameLst>
                                          <p:attrName>style.visibility</p:attrName>
                                        </p:attrNameLst>
                                      </p:cBhvr>
                                      <p:to>
                                        <p:strVal val="visible"/>
                                      </p:to>
                                    </p:set>
                                    <p:animEffect transition="in" filter="dissolve">
                                      <p:cBhvr>
                                        <p:cTn id="10" dur="500"/>
                                        <p:tgtEl>
                                          <p:spTgt spid="39938">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9938">
                                            <p:txEl>
                                              <p:pRg st="2" end="2"/>
                                            </p:txEl>
                                          </p:spTgt>
                                        </p:tgtEl>
                                        <p:attrNameLst>
                                          <p:attrName>style.visibility</p:attrName>
                                        </p:attrNameLst>
                                      </p:cBhvr>
                                      <p:to>
                                        <p:strVal val="visible"/>
                                      </p:to>
                                    </p:set>
                                    <p:animEffect transition="in" filter="dissolve">
                                      <p:cBhvr>
                                        <p:cTn id="13" dur="500"/>
                                        <p:tgtEl>
                                          <p:spTgt spid="39938">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9938">
                                            <p:txEl>
                                              <p:pRg st="3" end="3"/>
                                            </p:txEl>
                                          </p:spTgt>
                                        </p:tgtEl>
                                        <p:attrNameLst>
                                          <p:attrName>style.visibility</p:attrName>
                                        </p:attrNameLst>
                                      </p:cBhvr>
                                      <p:to>
                                        <p:strVal val="visible"/>
                                      </p:to>
                                    </p:set>
                                    <p:animEffect transition="in" filter="dissolve">
                                      <p:cBhvr>
                                        <p:cTn id="16" dur="500"/>
                                        <p:tgtEl>
                                          <p:spTgt spid="39938">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9938">
                                            <p:txEl>
                                              <p:pRg st="4" end="4"/>
                                            </p:txEl>
                                          </p:spTgt>
                                        </p:tgtEl>
                                        <p:attrNameLst>
                                          <p:attrName>style.visibility</p:attrName>
                                        </p:attrNameLst>
                                      </p:cBhvr>
                                      <p:to>
                                        <p:strVal val="visible"/>
                                      </p:to>
                                    </p:set>
                                    <p:animEffect transition="in" filter="dissolve">
                                      <p:cBhvr>
                                        <p:cTn id="19" dur="500"/>
                                        <p:tgtEl>
                                          <p:spTgt spid="3993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a:xfrm rot="16200000">
            <a:off x="-2400300" y="2705100"/>
            <a:ext cx="6858000" cy="1447800"/>
          </a:xfrm>
          <a:solidFill>
            <a:schemeClr val="bg1"/>
          </a:solidFill>
        </p:spPr>
        <p:txBody>
          <a:bodyPr/>
          <a:lstStyle/>
          <a:p>
            <a:pPr algn="ctr" eaLnBrk="1" hangingPunct="1"/>
            <a:r>
              <a:rPr lang="en-US" sz="3800">
                <a:latin typeface="Calibri" charset="0"/>
              </a:rPr>
              <a:t>Typical concentrations of common water constituents in different water sources</a:t>
            </a:r>
          </a:p>
        </p:txBody>
      </p:sp>
      <p:pic>
        <p:nvPicPr>
          <p:cNvPr id="39938" name="Picture 3" descr="T2-1"/>
          <p:cNvPicPr>
            <a:picLocks noGrp="1" noChangeAspect="1" noChangeArrowheads="1"/>
          </p:cNvPicPr>
          <p:nvPr>
            <p:ph idx="4294967295"/>
          </p:nvPr>
        </p:nvPicPr>
        <p:blipFill>
          <a:blip r:embed="rId3">
            <a:lum bright="6000" contrast="6000"/>
            <a:extLst>
              <a:ext uri="{28A0092B-C50C-407E-A947-70E740481C1C}">
                <a14:useLocalDpi xmlns:a14="http://schemas.microsoft.com/office/drawing/2010/main" val="0"/>
              </a:ext>
            </a:extLst>
          </a:blip>
          <a:srcRect t="6450" b="615"/>
          <a:stretch>
            <a:fillRect/>
          </a:stretch>
        </p:blipFill>
        <p:spPr>
          <a:xfrm>
            <a:off x="2362200" y="68263"/>
            <a:ext cx="5476875" cy="6713537"/>
          </a:xfrm>
          <a:noFill/>
          <a:ln w="28575">
            <a:solidFill>
              <a:schemeClr val="tx1"/>
            </a:solid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a:xfrm rot="16200000">
            <a:off x="-2705100" y="3009900"/>
            <a:ext cx="6858000" cy="838200"/>
          </a:xfrm>
          <a:solidFill>
            <a:srgbClr val="FFFFFF"/>
          </a:solidFill>
        </p:spPr>
        <p:txBody>
          <a:bodyPr/>
          <a:lstStyle/>
          <a:p>
            <a:pPr algn="ctr" eaLnBrk="1" hangingPunct="1"/>
            <a:r>
              <a:rPr lang="en-US">
                <a:latin typeface="Calibri" charset="0"/>
              </a:rPr>
              <a:t>Industrial Wastewater</a:t>
            </a:r>
          </a:p>
        </p:txBody>
      </p:sp>
      <p:pic>
        <p:nvPicPr>
          <p:cNvPr id="41986" name="Picture 5" descr="industrial w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0"/>
            <a:ext cx="537845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a:xfrm rot="16200000">
            <a:off x="-2628900" y="2933700"/>
            <a:ext cx="6858000" cy="990600"/>
          </a:xfrm>
          <a:solidFill>
            <a:srgbClr val="FFFFFF"/>
          </a:solidFill>
        </p:spPr>
        <p:txBody>
          <a:bodyPr/>
          <a:lstStyle/>
          <a:p>
            <a:pPr algn="ctr" eaLnBrk="1" hangingPunct="1"/>
            <a:r>
              <a:rPr lang="en-US" sz="3500">
                <a:latin typeface="Calibri" charset="0"/>
              </a:rPr>
              <a:t>Typical Characteristics of Untreated Municipal WW in the US</a:t>
            </a:r>
          </a:p>
        </p:txBody>
      </p:sp>
      <p:sp>
        <p:nvSpPr>
          <p:cNvPr id="44034" name="Rectangle 19"/>
          <p:cNvSpPr>
            <a:spLocks noChangeArrowheads="1"/>
          </p:cNvSpPr>
          <p:nvPr/>
        </p:nvSpPr>
        <p:spPr bwMode="auto">
          <a:xfrm>
            <a:off x="0" y="2513013"/>
            <a:ext cx="9144000" cy="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endParaRPr lang="en-US"/>
          </a:p>
        </p:txBody>
      </p:sp>
      <p:pic>
        <p:nvPicPr>
          <p:cNvPr id="44035" name="Picture 307" descr="T5"/>
          <p:cNvPicPr>
            <a:picLocks noChangeAspect="1" noChangeArrowheads="1"/>
          </p:cNvPicPr>
          <p:nvPr/>
        </p:nvPicPr>
        <p:blipFill>
          <a:blip r:embed="rId3">
            <a:lum bright="12000"/>
            <a:extLst>
              <a:ext uri="{28A0092B-C50C-407E-A947-70E740481C1C}">
                <a14:useLocalDpi xmlns:a14="http://schemas.microsoft.com/office/drawing/2010/main" val="0"/>
              </a:ext>
            </a:extLst>
          </a:blip>
          <a:srcRect t="7739" b="18742"/>
          <a:stretch>
            <a:fillRect/>
          </a:stretch>
        </p:blipFill>
        <p:spPr bwMode="auto">
          <a:xfrm>
            <a:off x="1295400" y="304800"/>
            <a:ext cx="7924800" cy="6257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classes">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Level">
      <a:majorFont>
        <a:latin typeface="Calibri"/>
        <a:ea typeface="Arial"/>
        <a:cs typeface="Arial"/>
      </a:majorFont>
      <a:minorFont>
        <a:latin typeface="Calibri"/>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Level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Level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Level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Level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Level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Level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Level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Classes.pot</Template>
  <TotalTime>6163</TotalTime>
  <Words>2085</Words>
  <Application>Microsoft Macintosh PowerPoint</Application>
  <PresentationFormat>On-screen Show (4:3)</PresentationFormat>
  <Paragraphs>628</Paragraphs>
  <Slides>47</Slides>
  <Notes>33</Notes>
  <HiddenSlides>3</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47</vt:i4>
      </vt:variant>
    </vt:vector>
  </HeadingPairs>
  <TitlesOfParts>
    <vt:vector size="59" baseType="lpstr">
      <vt:lpstr>ＭＳ ゴシック</vt:lpstr>
      <vt:lpstr>Arial</vt:lpstr>
      <vt:lpstr>Bernard MT Condensed</vt:lpstr>
      <vt:lpstr>Calibri</vt:lpstr>
      <vt:lpstr>Edwardian Script ITC</vt:lpstr>
      <vt:lpstr>Humanst521 BT</vt:lpstr>
      <vt:lpstr>Tahoma</vt:lpstr>
      <vt:lpstr>Times New Roman</vt:lpstr>
      <vt:lpstr>Verdana</vt:lpstr>
      <vt:lpstr>Wingdings</vt:lpstr>
      <vt:lpstr>classes</vt:lpstr>
      <vt:lpstr>Equation</vt:lpstr>
      <vt:lpstr>FUNDAMENTALS OF WATER AND WASTEWATER TREATMENT</vt:lpstr>
      <vt:lpstr>Why do we treat water?</vt:lpstr>
      <vt:lpstr>Why do we treat wastewater?</vt:lpstr>
      <vt:lpstr>History of Water Treatment and Regulations</vt:lpstr>
      <vt:lpstr>Challenges in Water Treatment</vt:lpstr>
      <vt:lpstr>Sources of Water that Require Treatment</vt:lpstr>
      <vt:lpstr>Typical concentrations of common water constituents in different water sources</vt:lpstr>
      <vt:lpstr>Industrial Wastewater</vt:lpstr>
      <vt:lpstr>Typical Characteristics of Untreated Municipal WW in the US</vt:lpstr>
      <vt:lpstr>Possible Levels of Pathogens in WW</vt:lpstr>
      <vt:lpstr>Variation in Water Quality (example from surface water)</vt:lpstr>
      <vt:lpstr>Mechanisms in Water and  Wastewater Treatment</vt:lpstr>
      <vt:lpstr>Treatment Processes for Drinking Water Include:</vt:lpstr>
      <vt:lpstr>Overlap with Wastewater Treatment Processes:</vt:lpstr>
      <vt:lpstr>Projects this summer…</vt:lpstr>
      <vt:lpstr>Water and Wastewater Treatment: Common Elements</vt:lpstr>
      <vt:lpstr>Water and Wastewater Treatment: Differences</vt:lpstr>
      <vt:lpstr>PowerPoint Presentation</vt:lpstr>
      <vt:lpstr>Conventional Water Treatment Train</vt:lpstr>
      <vt:lpstr>Coagulation</vt:lpstr>
      <vt:lpstr>Destabilization and Restabilization</vt:lpstr>
      <vt:lpstr>Coagulating Power of Inorganic Electrolytes</vt:lpstr>
      <vt:lpstr>Coagulation in Wastewater Treatment</vt:lpstr>
      <vt:lpstr>Mixed-Media Filter</vt:lpstr>
      <vt:lpstr>Filters Classified by Driving Force</vt:lpstr>
      <vt:lpstr>PowerPoint Presentation</vt:lpstr>
      <vt:lpstr>Rapid Filtration – Filter Run</vt:lpstr>
      <vt:lpstr>Rapid Filtration – End of Filter Run</vt:lpstr>
      <vt:lpstr>Conventional Wastewater         Treatment Plant</vt:lpstr>
      <vt:lpstr>Types of Wastewater Treatment Plants</vt:lpstr>
      <vt:lpstr>Types of Wastewater Treatment Plants</vt:lpstr>
      <vt:lpstr>Types of Wastewater Treatment Plants</vt:lpstr>
      <vt:lpstr>Types of Wastewater Treatment Plants</vt:lpstr>
      <vt:lpstr>Contaminant Removal Effectiveness</vt:lpstr>
      <vt:lpstr>Contaminant Removal Effectiveness</vt:lpstr>
      <vt:lpstr>Contaminant Removal Effectiveness</vt:lpstr>
      <vt:lpstr>Contaminant Removal Effectiveness</vt:lpstr>
      <vt:lpstr>Contaminant Removal Effectiveness</vt:lpstr>
      <vt:lpstr>Membrane Separation</vt:lpstr>
      <vt:lpstr>Pressure-driven Membrane Processes</vt:lpstr>
      <vt:lpstr>Selection of Membrane Processes</vt:lpstr>
      <vt:lpstr>Material Balance in Membrane Separation</vt:lpstr>
      <vt:lpstr>PowerPoint Presentation</vt:lpstr>
      <vt:lpstr>Pathogen Reduction Goals vs. Credits for Direct Potable Reuse</vt:lpstr>
      <vt:lpstr>Alternative Treatment Trains (The subject of the new CEEN 471)</vt:lpstr>
      <vt:lpstr>So…, where the data is coming from…?</vt:lpstr>
      <vt:lpstr>Thank you</vt:lpstr>
    </vt:vector>
  </TitlesOfParts>
  <Company>Colorado School of Mines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Tzahi Cath</dc:creator>
  <cp:lastModifiedBy>Tzahi Cath</cp:lastModifiedBy>
  <cp:revision>194</cp:revision>
  <dcterms:created xsi:type="dcterms:W3CDTF">2010-08-30T01:37:59Z</dcterms:created>
  <dcterms:modified xsi:type="dcterms:W3CDTF">2020-06-01T18:39:13Z</dcterms:modified>
</cp:coreProperties>
</file>